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89" r:id="rId4"/>
    <p:sldId id="285" r:id="rId5"/>
    <p:sldId id="296" r:id="rId6"/>
    <p:sldId id="282" r:id="rId7"/>
    <p:sldId id="291" r:id="rId8"/>
    <p:sldId id="293" r:id="rId9"/>
    <p:sldId id="295" r:id="rId10"/>
    <p:sldId id="286" r:id="rId11"/>
    <p:sldId id="297" r:id="rId12"/>
    <p:sldId id="267" r:id="rId13"/>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30503F-DD9D-D381-2CFA-00404A5B2ACB}" name="Kintrup, Petra" initials="KP" userId="S::Kintrup@bistum-muenster.de::d6b140a8-cc09-4689-9123-2cea12ed226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61F5E"/>
    <a:srgbClr val="93151F"/>
    <a:srgbClr val="E5DBDB"/>
    <a:srgbClr val="B91817"/>
    <a:srgbClr val="305E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76028" autoAdjust="0"/>
  </p:normalViewPr>
  <p:slideViewPr>
    <p:cSldViewPr snapToGrid="0">
      <p:cViewPr varScale="1">
        <p:scale>
          <a:sx n="86" d="100"/>
          <a:sy n="86" d="100"/>
        </p:scale>
        <p:origin x="144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dirty="0"/>
              <a:t>Entwicklung der Seelsorgenden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Tabelle1!$B$1</c:f>
              <c:strCache>
                <c:ptCount val="1"/>
                <c:pt idx="0">
                  <c:v>Priester</c:v>
                </c:pt>
              </c:strCache>
            </c:strRef>
          </c:tx>
          <c:spPr>
            <a:ln w="28575" cap="rnd">
              <a:solidFill>
                <a:schemeClr val="accent1"/>
              </a:solidFill>
              <a:round/>
            </a:ln>
            <a:effectLst/>
          </c:spPr>
          <c:marker>
            <c:symbol val="none"/>
          </c:marker>
          <c:cat>
            <c:numRef>
              <c:f>Tabelle1!$A$2:$A$4</c:f>
              <c:numCache>
                <c:formatCode>General</c:formatCode>
                <c:ptCount val="3"/>
                <c:pt idx="0">
                  <c:v>2021</c:v>
                </c:pt>
                <c:pt idx="1">
                  <c:v>2030</c:v>
                </c:pt>
                <c:pt idx="2">
                  <c:v>2040</c:v>
                </c:pt>
              </c:numCache>
            </c:numRef>
          </c:cat>
          <c:val>
            <c:numRef>
              <c:f>Tabelle1!$B$2:$B$4</c:f>
              <c:numCache>
                <c:formatCode>General</c:formatCode>
                <c:ptCount val="3"/>
                <c:pt idx="0">
                  <c:v>380</c:v>
                </c:pt>
                <c:pt idx="1">
                  <c:v>200</c:v>
                </c:pt>
                <c:pt idx="2">
                  <c:v>100</c:v>
                </c:pt>
              </c:numCache>
            </c:numRef>
          </c:val>
          <c:smooth val="0"/>
          <c:extLst>
            <c:ext xmlns:c16="http://schemas.microsoft.com/office/drawing/2014/chart" uri="{C3380CC4-5D6E-409C-BE32-E72D297353CC}">
              <c16:uniqueId val="{00000000-2C26-4655-A16B-0CFA9F10A0AB}"/>
            </c:ext>
          </c:extLst>
        </c:ser>
        <c:ser>
          <c:idx val="1"/>
          <c:order val="1"/>
          <c:tx>
            <c:strRef>
              <c:f>Tabelle1!$C$1</c:f>
              <c:strCache>
                <c:ptCount val="1"/>
                <c:pt idx="0">
                  <c:v>Priester der Weltkirche</c:v>
                </c:pt>
              </c:strCache>
            </c:strRef>
          </c:tx>
          <c:spPr>
            <a:ln w="28575" cap="rnd">
              <a:solidFill>
                <a:schemeClr val="accent4">
                  <a:lumMod val="75000"/>
                </a:schemeClr>
              </a:solidFill>
              <a:round/>
            </a:ln>
            <a:effectLst/>
          </c:spPr>
          <c:marker>
            <c:symbol val="none"/>
          </c:marker>
          <c:cat>
            <c:numRef>
              <c:f>Tabelle1!$A$2:$A$4</c:f>
              <c:numCache>
                <c:formatCode>General</c:formatCode>
                <c:ptCount val="3"/>
                <c:pt idx="0">
                  <c:v>2021</c:v>
                </c:pt>
                <c:pt idx="1">
                  <c:v>2030</c:v>
                </c:pt>
                <c:pt idx="2">
                  <c:v>2040</c:v>
                </c:pt>
              </c:numCache>
            </c:numRef>
          </c:cat>
          <c:val>
            <c:numRef>
              <c:f>Tabelle1!$C$2:$C$4</c:f>
              <c:numCache>
                <c:formatCode>General</c:formatCode>
                <c:ptCount val="3"/>
                <c:pt idx="0">
                  <c:v>220</c:v>
                </c:pt>
                <c:pt idx="1">
                  <c:v>120</c:v>
                </c:pt>
                <c:pt idx="2">
                  <c:v>60</c:v>
                </c:pt>
              </c:numCache>
            </c:numRef>
          </c:val>
          <c:smooth val="0"/>
          <c:extLst>
            <c:ext xmlns:c16="http://schemas.microsoft.com/office/drawing/2014/chart" uri="{C3380CC4-5D6E-409C-BE32-E72D297353CC}">
              <c16:uniqueId val="{00000001-2C26-4655-A16B-0CFA9F10A0AB}"/>
            </c:ext>
          </c:extLst>
        </c:ser>
        <c:ser>
          <c:idx val="2"/>
          <c:order val="2"/>
          <c:tx>
            <c:strRef>
              <c:f>Tabelle1!$D$1</c:f>
              <c:strCache>
                <c:ptCount val="1"/>
                <c:pt idx="0">
                  <c:v>Diakone im Hauptamt, Pastroalassist. und Pastoralref.</c:v>
                </c:pt>
              </c:strCache>
            </c:strRef>
          </c:tx>
          <c:spPr>
            <a:ln w="28575" cap="rnd">
              <a:solidFill>
                <a:schemeClr val="tx2"/>
              </a:solidFill>
              <a:round/>
            </a:ln>
            <a:effectLst/>
          </c:spPr>
          <c:marker>
            <c:symbol val="none"/>
          </c:marker>
          <c:cat>
            <c:numRef>
              <c:f>Tabelle1!$A$2:$A$4</c:f>
              <c:numCache>
                <c:formatCode>General</c:formatCode>
                <c:ptCount val="3"/>
                <c:pt idx="0">
                  <c:v>2021</c:v>
                </c:pt>
                <c:pt idx="1">
                  <c:v>2030</c:v>
                </c:pt>
                <c:pt idx="2">
                  <c:v>2040</c:v>
                </c:pt>
              </c:numCache>
            </c:numRef>
          </c:cat>
          <c:val>
            <c:numRef>
              <c:f>Tabelle1!$D$2:$D$4</c:f>
              <c:numCache>
                <c:formatCode>General</c:formatCode>
                <c:ptCount val="3"/>
                <c:pt idx="0">
                  <c:v>600</c:v>
                </c:pt>
                <c:pt idx="1">
                  <c:v>440</c:v>
                </c:pt>
                <c:pt idx="2">
                  <c:v>250</c:v>
                </c:pt>
              </c:numCache>
            </c:numRef>
          </c:val>
          <c:smooth val="0"/>
          <c:extLst>
            <c:ext xmlns:c16="http://schemas.microsoft.com/office/drawing/2014/chart" uri="{C3380CC4-5D6E-409C-BE32-E72D297353CC}">
              <c16:uniqueId val="{00000002-2C26-4655-A16B-0CFA9F10A0AB}"/>
            </c:ext>
          </c:extLst>
        </c:ser>
        <c:dLbls>
          <c:showLegendKey val="0"/>
          <c:showVal val="0"/>
          <c:showCatName val="0"/>
          <c:showSerName val="0"/>
          <c:showPercent val="0"/>
          <c:showBubbleSize val="0"/>
        </c:dLbls>
        <c:smooth val="0"/>
        <c:axId val="564874080"/>
        <c:axId val="564875520"/>
      </c:lineChart>
      <c:catAx>
        <c:axId val="56487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64875520"/>
        <c:crosses val="autoZero"/>
        <c:auto val="1"/>
        <c:lblAlgn val="ctr"/>
        <c:lblOffset val="100"/>
        <c:noMultiLvlLbl val="0"/>
      </c:catAx>
      <c:valAx>
        <c:axId val="564875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64874080"/>
        <c:crosses val="autoZero"/>
        <c:crossBetween val="between"/>
      </c:valAx>
      <c:spPr>
        <a:noFill/>
        <a:ln>
          <a:noFill/>
        </a:ln>
        <a:effectLst/>
      </c:spPr>
    </c:plotArea>
    <c:legend>
      <c:legendPos val="b"/>
      <c:layout>
        <c:manualLayout>
          <c:xMode val="edge"/>
          <c:yMode val="edge"/>
          <c:x val="9.3749999999999997E-3"/>
          <c:y val="0.91534940431053757"/>
          <c:w val="0.97968750000000016"/>
          <c:h val="6.7087609797472497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300"/>
            </a:lvl1pPr>
          </a:lstStyle>
          <a:p>
            <a:fld id="{123F73A7-7BC0-4CFE-BC0D-2AD7A722E4D0}" type="datetimeFigureOut">
              <a:rPr lang="de-DE" smtClean="0"/>
              <a:t>12.12.2024</a:t>
            </a:fld>
            <a:endParaRPr lang="de-DE"/>
          </a:p>
        </p:txBody>
      </p:sp>
      <p:sp>
        <p:nvSpPr>
          <p:cNvPr id="4" name="Folienbildplatzhalter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5558" tIns="47779" rIns="95558" bIns="47779"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5558" tIns="47779" rIns="95558" bIns="4777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5"/>
            <a:ext cx="2945659" cy="498055"/>
          </a:xfrm>
          <a:prstGeom prst="rect">
            <a:avLst/>
          </a:prstGeom>
        </p:spPr>
        <p:txBody>
          <a:bodyPr vert="horz" lIns="95558" tIns="47779" rIns="95558" bIns="47779" rtlCol="0" anchor="b"/>
          <a:lstStyle>
            <a:lvl1pPr algn="l">
              <a:defRPr sz="1300"/>
            </a:lvl1pPr>
          </a:lstStyle>
          <a:p>
            <a:endParaRPr lang="de-DE"/>
          </a:p>
        </p:txBody>
      </p:sp>
      <p:sp>
        <p:nvSpPr>
          <p:cNvPr id="7" name="Foliennummernplatzhalter 6"/>
          <p:cNvSpPr>
            <a:spLocks noGrp="1"/>
          </p:cNvSpPr>
          <p:nvPr>
            <p:ph type="sldNum" sz="quarter" idx="5"/>
          </p:nvPr>
        </p:nvSpPr>
        <p:spPr>
          <a:xfrm>
            <a:off x="3850443" y="9428585"/>
            <a:ext cx="2945659" cy="498055"/>
          </a:xfrm>
          <a:prstGeom prst="rect">
            <a:avLst/>
          </a:prstGeom>
        </p:spPr>
        <p:txBody>
          <a:bodyPr vert="horz" lIns="95558" tIns="47779" rIns="95558" bIns="47779" rtlCol="0" anchor="b"/>
          <a:lstStyle>
            <a:lvl1pPr algn="r">
              <a:defRPr sz="1300"/>
            </a:lvl1pPr>
          </a:lstStyle>
          <a:p>
            <a:fld id="{9C1C46E4-1681-4F74-8F66-70141C55D654}" type="slidenum">
              <a:rPr lang="de-DE" smtClean="0"/>
              <a:t>‹Nr.›</a:t>
            </a:fld>
            <a:endParaRPr lang="de-DE"/>
          </a:p>
        </p:txBody>
      </p:sp>
    </p:spTree>
    <p:extLst>
      <p:ext uri="{BB962C8B-B14F-4D97-AF65-F5344CB8AC3E}">
        <p14:creationId xmlns:p14="http://schemas.microsoft.com/office/powerpoint/2010/main" val="941271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C1C46E4-1681-4F74-8F66-70141C55D654}" type="slidenum">
              <a:rPr lang="de-DE" smtClean="0"/>
              <a:t>1</a:t>
            </a:fld>
            <a:endParaRPr lang="de-DE"/>
          </a:p>
        </p:txBody>
      </p:sp>
    </p:spTree>
    <p:extLst>
      <p:ext uri="{BB962C8B-B14F-4D97-AF65-F5344CB8AC3E}">
        <p14:creationId xmlns:p14="http://schemas.microsoft.com/office/powerpoint/2010/main" val="3679644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b="1" dirty="0"/>
              <a:t>Zum Punkt 2030: </a:t>
            </a:r>
            <a:r>
              <a:rPr lang="de-DE" sz="2800" b="1" i="1" dirty="0">
                <a:effectLst/>
                <a:latin typeface="Calibri" panose="020F0502020204030204" pitchFamily="34" charset="0"/>
                <a:ea typeface="Calibri" panose="020F0502020204030204" pitchFamily="34" charset="0"/>
                <a:cs typeface="Arial" panose="020B0604020202020204" pitchFamily="34" charset="0"/>
              </a:rPr>
              <a:t>Die Zahl der Seelsorgenden wird in den nächsten Jahren deutlich zurückgehen. Gleichzeitig ist nicht davon auszugehen, dass Verwaltungsaufgaben signifikant weniger werden, weshalb die Unterstützung durch Verwaltungsleitungen notwendig sein wird. Des weiteren ist davon auszugehen, dass die Ehrenamtlichen ihre Aufgaben in diesem Ausmaß, wie es heute üblich ist, nicht mehr leisten können.</a:t>
            </a:r>
          </a:p>
          <a:p>
            <a:r>
              <a:rPr lang="de-DE" sz="2800" b="1" i="1" dirty="0">
                <a:effectLst/>
                <a:latin typeface="Calibri" panose="020F0502020204030204" pitchFamily="34" charset="0"/>
                <a:cs typeface="Arial" panose="020B0604020202020204" pitchFamily="34" charset="0"/>
              </a:rPr>
              <a:t>Bis 2030 sind es noch 6 Jahre d. h. es liegen noch zwei Wahlperioden dazwischen </a:t>
            </a:r>
          </a:p>
          <a:p>
            <a:r>
              <a:rPr lang="de-DE" sz="2800" b="1" i="1" dirty="0">
                <a:effectLst/>
                <a:latin typeface="Calibri" panose="020F0502020204030204" pitchFamily="34" charset="0"/>
                <a:cs typeface="Arial" panose="020B0604020202020204" pitchFamily="34" charset="0"/>
              </a:rPr>
              <a:t>Das neue KVVG enthält neue rechtliche Regeln, z. B. Mindestalter 75</a:t>
            </a:r>
          </a:p>
          <a:p>
            <a:endParaRPr lang="de-DE" sz="2800" b="1" i="1" dirty="0">
              <a:effectLst/>
              <a:latin typeface="Calibri" panose="020F0502020204030204" pitchFamily="34" charset="0"/>
              <a:cs typeface="Arial" panose="020B0604020202020204" pitchFamily="34" charset="0"/>
            </a:endParaRPr>
          </a:p>
          <a:p>
            <a:endParaRPr lang="de-DE" dirty="0"/>
          </a:p>
          <a:p>
            <a:r>
              <a:rPr lang="de-DE" dirty="0"/>
              <a:t>Kommen wir nun zur letzten Folie, auf der es heißt </a:t>
            </a:r>
            <a:r>
              <a:rPr lang="de-DE" b="1" dirty="0"/>
              <a:t>– „Wie geht es nun weiter?“</a:t>
            </a:r>
          </a:p>
          <a:p>
            <a:endParaRPr lang="de-DE" dirty="0"/>
          </a:p>
          <a:p>
            <a:pPr rtl="0"/>
            <a:r>
              <a:rPr lang="de-DE" dirty="0"/>
              <a:t>Mit dem 01.01.2024 erfolgt die kirchenrechtliche Inkraftsetzung der PR. </a:t>
            </a:r>
          </a:p>
          <a:p>
            <a:pPr rtl="0"/>
            <a:r>
              <a:rPr lang="de-DE" b="1" dirty="0"/>
              <a:t>Ab Januar nehmen die Koordinierungsteams der Pfarreien in den PR ihre Arbeit auf. Diese arbeiten bis zu zwei Jahre und entwickelt den PR entsprechend der Bedarfe, Anforderungen und Wünsche vor Ort. </a:t>
            </a:r>
          </a:p>
          <a:p>
            <a:pPr rtl="0"/>
            <a:endParaRPr lang="de-DE" dirty="0"/>
          </a:p>
          <a:p>
            <a:pPr rtl="0"/>
            <a:r>
              <a:rPr lang="de-DE" dirty="0"/>
              <a:t>Die Arbeit des Koordinierungsteams </a:t>
            </a:r>
            <a:r>
              <a:rPr lang="de-DE" b="1" dirty="0"/>
              <a:t>endet mit der Benennung des Leitungsteams. </a:t>
            </a:r>
            <a:r>
              <a:rPr lang="de-DE" dirty="0"/>
              <a:t>Spätestens am 01.01.2026 ist in jedem PR ein Leitungsteam </a:t>
            </a:r>
            <a:r>
              <a:rPr lang="de-DE" b="1" dirty="0"/>
              <a:t>be</a:t>
            </a:r>
            <a:r>
              <a:rPr lang="de-DE" dirty="0"/>
              <a:t>nannt und vom Bischof </a:t>
            </a:r>
            <a:r>
              <a:rPr lang="de-DE" b="1" dirty="0"/>
              <a:t>er</a:t>
            </a:r>
            <a:r>
              <a:rPr lang="de-DE" dirty="0"/>
              <a:t>nannt. </a:t>
            </a:r>
          </a:p>
          <a:p>
            <a:pPr rtl="0"/>
            <a:endParaRPr lang="de-DE" dirty="0"/>
          </a:p>
          <a:p>
            <a:pPr rtl="0"/>
            <a:r>
              <a:rPr lang="de-DE" dirty="0"/>
              <a:t>Mit Nennung des Leitungsteams kann dieses ihre Arbeit aufnehmen. </a:t>
            </a:r>
          </a:p>
          <a:p>
            <a:pPr rtl="0"/>
            <a:endParaRPr lang="de-DE" dirty="0"/>
          </a:p>
          <a:p>
            <a:pPr rtl="0"/>
            <a:r>
              <a:rPr lang="de-DE" b="1" dirty="0"/>
              <a:t>Sukzessive wird dann die Stelle der Verwaltungsleitung durch die Leitungsteams der PR ausgeschrieben und besetzt</a:t>
            </a:r>
            <a:r>
              <a:rPr lang="de-DE" dirty="0"/>
              <a:t>.  </a:t>
            </a:r>
            <a:r>
              <a:rPr lang="de-DE" b="1" dirty="0"/>
              <a:t>Ziel ist es, dass 2030 ist in jedem PR eine </a:t>
            </a:r>
            <a:r>
              <a:rPr lang="de-DE" b="1" dirty="0" err="1"/>
              <a:t>VwL</a:t>
            </a:r>
            <a:r>
              <a:rPr lang="de-DE" b="1" dirty="0"/>
              <a:t> eingesetzt sein wird.</a:t>
            </a:r>
          </a:p>
          <a:p>
            <a:pPr rtl="0"/>
            <a:r>
              <a:rPr lang="de-DE" b="1" dirty="0"/>
              <a:t>Das Leitungsteam wird bei der Besetzung der Stelle der </a:t>
            </a:r>
            <a:r>
              <a:rPr lang="de-DE" b="1" dirty="0" err="1"/>
              <a:t>VwL</a:t>
            </a:r>
            <a:r>
              <a:rPr lang="de-DE" b="1" dirty="0"/>
              <a:t> durch das Bistum begleitet und unterstützt</a:t>
            </a:r>
            <a:r>
              <a:rPr lang="de-DE" dirty="0"/>
              <a:t>. Eine enge </a:t>
            </a:r>
            <a:r>
              <a:rPr lang="de-DE" b="1" dirty="0"/>
              <a:t>Betreuung </a:t>
            </a:r>
            <a:r>
              <a:rPr lang="de-DE" dirty="0"/>
              <a:t>der </a:t>
            </a:r>
            <a:r>
              <a:rPr lang="de-DE" dirty="0" err="1"/>
              <a:t>VwL</a:t>
            </a:r>
            <a:r>
              <a:rPr lang="de-DE" dirty="0"/>
              <a:t> wird gerade in der Einführungs- und Einarbeitungsphase seitens des Bistums gewährleistet. </a:t>
            </a:r>
          </a:p>
        </p:txBody>
      </p:sp>
      <p:sp>
        <p:nvSpPr>
          <p:cNvPr id="4" name="Foliennummernplatzhalter 3"/>
          <p:cNvSpPr>
            <a:spLocks noGrp="1"/>
          </p:cNvSpPr>
          <p:nvPr>
            <p:ph type="sldNum" sz="quarter" idx="5"/>
          </p:nvPr>
        </p:nvSpPr>
        <p:spPr/>
        <p:txBody>
          <a:bodyPr/>
          <a:lstStyle/>
          <a:p>
            <a:fld id="{9C1C46E4-1681-4F74-8F66-70141C55D654}" type="slidenum">
              <a:rPr lang="de-DE" smtClean="0"/>
              <a:t>10</a:t>
            </a:fld>
            <a:endParaRPr lang="de-DE"/>
          </a:p>
        </p:txBody>
      </p:sp>
    </p:spTree>
    <p:extLst>
      <p:ext uri="{BB962C8B-B14F-4D97-AF65-F5344CB8AC3E}">
        <p14:creationId xmlns:p14="http://schemas.microsoft.com/office/powerpoint/2010/main" val="3777844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dirty="0"/>
              <a:t>Hiermit beende ich die Präsentation, welche Ihnen im Nachgang auch zur Verfügung gestellt wird.</a:t>
            </a:r>
          </a:p>
          <a:p>
            <a:pPr rtl="0"/>
            <a:endParaRPr lang="de-DE" dirty="0"/>
          </a:p>
          <a:p>
            <a:pPr rtl="0"/>
            <a:r>
              <a:rPr lang="de-DE" dirty="0"/>
              <a:t>Ich bedanke mich ganz herzlich für Ihre Aufmerksamkeit und gebe zurück an Herrn Dr. Kronenburg.</a:t>
            </a:r>
          </a:p>
          <a:p>
            <a:pPr rtl="0"/>
            <a:endParaRPr lang="de-DE" dirty="0"/>
          </a:p>
          <a:p>
            <a:pPr rtl="0"/>
            <a:endParaRPr lang="de-DE" dirty="0"/>
          </a:p>
          <a:p>
            <a:endParaRPr lang="de-DE" dirty="0"/>
          </a:p>
        </p:txBody>
      </p:sp>
      <p:sp>
        <p:nvSpPr>
          <p:cNvPr id="4" name="Foliennummernplatzhalter 3"/>
          <p:cNvSpPr>
            <a:spLocks noGrp="1"/>
          </p:cNvSpPr>
          <p:nvPr>
            <p:ph type="sldNum" sz="quarter" idx="5"/>
          </p:nvPr>
        </p:nvSpPr>
        <p:spPr/>
        <p:txBody>
          <a:bodyPr/>
          <a:lstStyle/>
          <a:p>
            <a:fld id="{9C1C46E4-1681-4F74-8F66-70141C55D654}" type="slidenum">
              <a:rPr lang="de-DE" smtClean="0"/>
              <a:t>12</a:t>
            </a:fld>
            <a:endParaRPr lang="de-DE"/>
          </a:p>
        </p:txBody>
      </p:sp>
    </p:spTree>
    <p:extLst>
      <p:ext uri="{BB962C8B-B14F-4D97-AF65-F5344CB8AC3E}">
        <p14:creationId xmlns:p14="http://schemas.microsoft.com/office/powerpoint/2010/main" val="3168354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C1C46E4-1681-4F74-8F66-70141C55D654}" type="slidenum">
              <a:rPr lang="de-DE" smtClean="0"/>
              <a:t>2</a:t>
            </a:fld>
            <a:endParaRPr lang="de-DE"/>
          </a:p>
        </p:txBody>
      </p:sp>
    </p:spTree>
    <p:extLst>
      <p:ext uri="{BB962C8B-B14F-4D97-AF65-F5344CB8AC3E}">
        <p14:creationId xmlns:p14="http://schemas.microsoft.com/office/powerpoint/2010/main" val="112513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C1C46E4-1681-4F74-8F66-70141C55D654}" type="slidenum">
              <a:rPr lang="de-DE" smtClean="0"/>
              <a:t>3</a:t>
            </a:fld>
            <a:endParaRPr lang="de-DE"/>
          </a:p>
        </p:txBody>
      </p:sp>
    </p:spTree>
    <p:extLst>
      <p:ext uri="{BB962C8B-B14F-4D97-AF65-F5344CB8AC3E}">
        <p14:creationId xmlns:p14="http://schemas.microsoft.com/office/powerpoint/2010/main" val="375780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C1C46E4-1681-4F74-8F66-70141C55D654}" type="slidenum">
              <a:rPr lang="de-DE" smtClean="0"/>
              <a:t>4</a:t>
            </a:fld>
            <a:endParaRPr lang="de-DE"/>
          </a:p>
        </p:txBody>
      </p:sp>
    </p:spTree>
    <p:extLst>
      <p:ext uri="{BB962C8B-B14F-4D97-AF65-F5344CB8AC3E}">
        <p14:creationId xmlns:p14="http://schemas.microsoft.com/office/powerpoint/2010/main" val="4247327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C1C46E4-1681-4F74-8F66-70141C55D654}" type="slidenum">
              <a:rPr lang="de-DE" smtClean="0"/>
              <a:t>5</a:t>
            </a:fld>
            <a:endParaRPr lang="de-DE"/>
          </a:p>
        </p:txBody>
      </p:sp>
    </p:spTree>
    <p:extLst>
      <p:ext uri="{BB962C8B-B14F-4D97-AF65-F5344CB8AC3E}">
        <p14:creationId xmlns:p14="http://schemas.microsoft.com/office/powerpoint/2010/main" val="162901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ich möchte nochmals darauf hinweisen, warum der Einsatz der Verwaltungsleitung notwendig  ist. </a:t>
            </a:r>
          </a:p>
          <a:p>
            <a:r>
              <a:rPr lang="de-DE" dirty="0"/>
              <a:t>Wie Herr Dr. Winterkamp gerade in der Statistik deutlich gemacht hat, werden die </a:t>
            </a:r>
            <a:r>
              <a:rPr lang="de-DE" b="1" dirty="0"/>
              <a:t>personellen Ressourcen im Bereich der Seelsorge rapide sinken</a:t>
            </a:r>
            <a:r>
              <a:rPr lang="de-DE" dirty="0"/>
              <a:t>. </a:t>
            </a:r>
          </a:p>
          <a:p>
            <a:endParaRPr lang="de-DE" dirty="0"/>
          </a:p>
          <a:p>
            <a:r>
              <a:rPr lang="de-DE" dirty="0"/>
              <a:t>Daher ist es schon heute </a:t>
            </a:r>
            <a:r>
              <a:rPr lang="de-DE" b="1" dirty="0"/>
              <a:t>erforderlich, dass Pfarrer und in der Seelsorge Tätige</a:t>
            </a:r>
            <a:r>
              <a:rPr lang="de-DE" dirty="0"/>
              <a:t>, wie Diakone und </a:t>
            </a:r>
            <a:r>
              <a:rPr lang="de-DE" dirty="0" err="1"/>
              <a:t>PastoralreferentInnen</a:t>
            </a:r>
            <a:r>
              <a:rPr lang="de-DE" dirty="0"/>
              <a:t> </a:t>
            </a:r>
            <a:r>
              <a:rPr lang="de-DE" b="1" dirty="0"/>
              <a:t>immer größere Räume bedienen</a:t>
            </a:r>
            <a:r>
              <a:rPr lang="de-DE" dirty="0"/>
              <a:t>, </a:t>
            </a:r>
            <a:r>
              <a:rPr lang="de-DE" b="1" dirty="0"/>
              <a:t>um die Seelsorge vor Ort zu gewährleisten</a:t>
            </a:r>
            <a:r>
              <a:rPr lang="de-DE" dirty="0"/>
              <a:t>. </a:t>
            </a:r>
          </a:p>
          <a:p>
            <a:endParaRPr lang="de-DE" dirty="0"/>
          </a:p>
          <a:p>
            <a:r>
              <a:rPr lang="de-DE" b="1" dirty="0"/>
              <a:t>Dem gegenüber steigen stetig die Anforderungen an die Verwaltung durch die Gesetzgebung. </a:t>
            </a:r>
            <a:r>
              <a:rPr lang="de-DE" dirty="0"/>
              <a:t>Die Schere zwischen Seelsorge und Verwaltung wird damit immer größer.</a:t>
            </a:r>
          </a:p>
          <a:p>
            <a:endParaRPr lang="de-DE" dirty="0"/>
          </a:p>
          <a:p>
            <a:pPr rtl="0"/>
            <a:r>
              <a:rPr lang="de-DE" dirty="0"/>
              <a:t>Mit dieser ersten Folie möchten wir verdeutlichen, welche </a:t>
            </a:r>
            <a:r>
              <a:rPr lang="de-DE" b="1" dirty="0"/>
              <a:t>Herausforderungen die Pfarrer und Pfarreileitungen jeder einzelnen Pfarrei mit Blick auf die Verwaltungsaufgaben </a:t>
            </a:r>
            <a:r>
              <a:rPr lang="de-DE" dirty="0"/>
              <a:t>bereits heute zu bewältigen haben und welche in den nächsten Jahren hinzukommen.</a:t>
            </a:r>
          </a:p>
          <a:p>
            <a:endParaRPr lang="de-DE" dirty="0"/>
          </a:p>
          <a:p>
            <a:r>
              <a:rPr lang="de-DE" dirty="0"/>
              <a:t>- Ihnen obliegt die gesamte </a:t>
            </a:r>
            <a:r>
              <a:rPr lang="de-DE" b="1" dirty="0"/>
              <a:t>Personalverantwortung</a:t>
            </a:r>
            <a:r>
              <a:rPr lang="de-DE" dirty="0"/>
              <a:t>, d.h. die Gesamtleitung der Verwaltung und die Personalführung</a:t>
            </a:r>
          </a:p>
          <a:p>
            <a:endParaRPr lang="de-DE" dirty="0"/>
          </a:p>
          <a:p>
            <a:r>
              <a:rPr lang="de-DE" dirty="0"/>
              <a:t>- Das </a:t>
            </a:r>
            <a:r>
              <a:rPr lang="de-DE" b="1" dirty="0"/>
              <a:t>Finanzmanagement</a:t>
            </a:r>
            <a:r>
              <a:rPr lang="de-DE" dirty="0"/>
              <a:t>, d.h. die strategische Planung, die </a:t>
            </a:r>
            <a:r>
              <a:rPr lang="de-DE" dirty="0">
                <a:solidFill>
                  <a:srgbClr val="FF0000"/>
                </a:solidFill>
                <a:highlight>
                  <a:srgbClr val="FFFF00"/>
                </a:highlight>
              </a:rPr>
              <a:t>Finanzwirtschaft incl. der Investitionen und des Risikomanagements</a:t>
            </a:r>
            <a:r>
              <a:rPr lang="de-DE" dirty="0">
                <a:highlight>
                  <a:srgbClr val="FFFF00"/>
                </a:highlight>
              </a:rPr>
              <a:t>. </a:t>
            </a:r>
            <a:r>
              <a:rPr lang="de-DE" dirty="0"/>
              <a:t>Hinzu kommt zeitnah das Umsatzsteuerverfahren und die Erfassung des gesamten Anlagevermögens zur Einführung des neuen kommunalen Finanzmanagement (NKF NRW) mit der Umstellung von der Kameralistik zur Doppelten Buchführung in Konten. </a:t>
            </a:r>
          </a:p>
          <a:p>
            <a:endParaRPr lang="de-DE" dirty="0"/>
          </a:p>
          <a:p>
            <a:pPr rtl="0"/>
            <a:r>
              <a:rPr lang="de-DE" dirty="0"/>
              <a:t>- Weitere Herausforderung ist die </a:t>
            </a:r>
            <a:r>
              <a:rPr lang="de-DE" b="1" dirty="0"/>
              <a:t>IT-Verantwortung </a:t>
            </a:r>
            <a:r>
              <a:rPr lang="de-DE" dirty="0"/>
              <a:t>gerade auch mit Blick auf die Digitalisierung</a:t>
            </a:r>
          </a:p>
          <a:p>
            <a:endParaRPr lang="de-DE" dirty="0"/>
          </a:p>
          <a:p>
            <a:r>
              <a:rPr lang="de-DE" dirty="0"/>
              <a:t>- Und nicht zuletzt das </a:t>
            </a:r>
            <a:r>
              <a:rPr lang="de-DE" b="1" dirty="0"/>
              <a:t>Gebäudemanagement</a:t>
            </a:r>
            <a:r>
              <a:rPr lang="de-DE" dirty="0"/>
              <a:t> mit der strategischen Umsetzung des Liegenschafts- und Immobilienkonzepts. Der Grundstücksverkehr mit dem An- und Verkauf, Tausch und Erbbaurecht und die wichtige Umsetzung des Klimaschutzkonzeptes</a:t>
            </a:r>
          </a:p>
          <a:p>
            <a:endParaRPr lang="de-DE" dirty="0"/>
          </a:p>
          <a:p>
            <a:r>
              <a:rPr lang="de-DE" dirty="0"/>
              <a:t>All diese Aufgaben liegen bereits heute in der Verantwortung der Pfarrer, bzw. der Pfarreileitungen. </a:t>
            </a:r>
          </a:p>
          <a:p>
            <a:endParaRPr lang="de-DE" dirty="0"/>
          </a:p>
          <a:p>
            <a:r>
              <a:rPr lang="de-DE" dirty="0"/>
              <a:t>Damit es uns auch zukünftig gelingt, die </a:t>
            </a:r>
            <a:r>
              <a:rPr lang="de-DE" b="1" dirty="0"/>
              <a:t>Verwaltung professionell </a:t>
            </a:r>
            <a:r>
              <a:rPr lang="de-DE" dirty="0"/>
              <a:t>zu führen  </a:t>
            </a:r>
            <a:r>
              <a:rPr lang="de-DE" b="1" dirty="0"/>
              <a:t>und </a:t>
            </a:r>
            <a:r>
              <a:rPr lang="de-DE" dirty="0"/>
              <a:t> die </a:t>
            </a:r>
            <a:r>
              <a:rPr lang="de-DE" b="1" dirty="0"/>
              <a:t>Seelsorge vor Ort sicherzustellen</a:t>
            </a:r>
            <a:r>
              <a:rPr lang="de-DE" dirty="0"/>
              <a:t>, ist eine vollständige Entlastung der Pfarrer vor Ort von Verwaltungsaufgaben erforderlich. – nächste Folie</a:t>
            </a:r>
          </a:p>
        </p:txBody>
      </p:sp>
      <p:sp>
        <p:nvSpPr>
          <p:cNvPr id="4" name="Foliennummernplatzhalter 3"/>
          <p:cNvSpPr>
            <a:spLocks noGrp="1"/>
          </p:cNvSpPr>
          <p:nvPr>
            <p:ph type="sldNum" sz="quarter" idx="5"/>
          </p:nvPr>
        </p:nvSpPr>
        <p:spPr/>
        <p:txBody>
          <a:bodyPr/>
          <a:lstStyle/>
          <a:p>
            <a:fld id="{9C1C46E4-1681-4F74-8F66-70141C55D654}" type="slidenum">
              <a:rPr lang="de-DE" smtClean="0"/>
              <a:t>6</a:t>
            </a:fld>
            <a:endParaRPr lang="de-DE"/>
          </a:p>
        </p:txBody>
      </p:sp>
    </p:spTree>
    <p:extLst>
      <p:ext uri="{BB962C8B-B14F-4D97-AF65-F5344CB8AC3E}">
        <p14:creationId xmlns:p14="http://schemas.microsoft.com/office/powerpoint/2010/main" val="169193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der Einführung der Verwaltungsleitung ist es unser Ziel,  leitenden Pfarrer, bzw. die Pfarreileitung …</a:t>
            </a:r>
          </a:p>
          <a:p>
            <a:endParaRPr lang="de-DE" dirty="0"/>
          </a:p>
          <a:p>
            <a:r>
              <a:rPr lang="de-DE" dirty="0"/>
              <a:t>- Verantwortlich von der </a:t>
            </a:r>
            <a:r>
              <a:rPr lang="de-DE" b="1" dirty="0"/>
              <a:t>Personalverantwortung </a:t>
            </a:r>
            <a:r>
              <a:rPr lang="de-DE" dirty="0"/>
              <a:t>zu entlasten: … </a:t>
            </a:r>
            <a:r>
              <a:rPr lang="de-DE" b="1" dirty="0"/>
              <a:t>die Begleitung und Umsetzung der Gespräche im Betrieblichen Eingliederungsmanagement, aber auch um den Bereich Arbeits- und Gesundheitsschutz vor Ort</a:t>
            </a:r>
            <a:r>
              <a:rPr lang="de-DE" dirty="0"/>
              <a:t>.</a:t>
            </a:r>
          </a:p>
          <a:p>
            <a:r>
              <a:rPr lang="de-DE" b="1" dirty="0"/>
              <a:t>Damit wird auch gleichzeitig eine Entlastung der Ehrenamtlichen im KV ermöglicht.</a:t>
            </a:r>
          </a:p>
          <a:p>
            <a:endParaRPr lang="de-DE" dirty="0"/>
          </a:p>
          <a:p>
            <a:pPr marL="165364" indent="-165364">
              <a:buFontTx/>
              <a:buChar char="-"/>
            </a:pPr>
            <a:r>
              <a:rPr lang="de-DE" dirty="0"/>
              <a:t>Ziel ist auch, die verantwortliche </a:t>
            </a:r>
            <a:r>
              <a:rPr lang="de-DE" b="1" dirty="0"/>
              <a:t>Entlastung von Verwaltungstätigkeiten </a:t>
            </a:r>
            <a:r>
              <a:rPr lang="de-DE" dirty="0"/>
              <a:t>… gerade mit Blick auf die Ausführungen der KV-Beschlüsse</a:t>
            </a:r>
          </a:p>
          <a:p>
            <a:pPr marL="165364" indent="-165364">
              <a:buFontTx/>
              <a:buChar char="-"/>
            </a:pPr>
            <a:r>
              <a:rPr lang="de-DE" dirty="0"/>
              <a:t>Die </a:t>
            </a:r>
            <a:r>
              <a:rPr lang="de-DE" b="1" dirty="0"/>
              <a:t>Unterstützung der Gremien </a:t>
            </a:r>
            <a:r>
              <a:rPr lang="de-DE" dirty="0"/>
              <a:t>in der Sitzungsbegleitung zur Entlastung der Ehrenamtlichen</a:t>
            </a:r>
          </a:p>
          <a:p>
            <a:pPr marL="165364" indent="-165364">
              <a:buFontTx/>
              <a:buChar char="-"/>
            </a:pPr>
            <a:r>
              <a:rPr lang="de-DE" dirty="0"/>
              <a:t>Und auch eine </a:t>
            </a:r>
            <a:r>
              <a:rPr lang="de-DE" b="1" dirty="0"/>
              <a:t>stärkere Professionalisierung </a:t>
            </a:r>
            <a:r>
              <a:rPr lang="de-DE" dirty="0"/>
              <a:t>in den Bereichen Projektmanagement, Prozessüberwachung, Digitalisierung aufzubauen. </a:t>
            </a:r>
          </a:p>
          <a:p>
            <a:pPr marL="165364" indent="-165364">
              <a:buFontTx/>
              <a:buChar char="-"/>
            </a:pPr>
            <a:endParaRPr lang="de-DE" dirty="0"/>
          </a:p>
          <a:p>
            <a:r>
              <a:rPr lang="de-DE" b="1" dirty="0"/>
              <a:t>All diese Ziele erwirken eine erhebliche Entlastung der Pfarrer, bzw. der Pfarreileitung und auch der Ehrenamtlichen in den Gremien vor Ort.</a:t>
            </a:r>
          </a:p>
          <a:p>
            <a:pPr marL="165364" indent="-165364">
              <a:buFontTx/>
              <a:buChar char="-"/>
            </a:pPr>
            <a:endParaRPr lang="de-DE" dirty="0"/>
          </a:p>
        </p:txBody>
      </p:sp>
      <p:sp>
        <p:nvSpPr>
          <p:cNvPr id="4" name="Foliennummernplatzhalter 3"/>
          <p:cNvSpPr>
            <a:spLocks noGrp="1"/>
          </p:cNvSpPr>
          <p:nvPr>
            <p:ph type="sldNum" sz="quarter" idx="5"/>
          </p:nvPr>
        </p:nvSpPr>
        <p:spPr/>
        <p:txBody>
          <a:bodyPr/>
          <a:lstStyle/>
          <a:p>
            <a:fld id="{9C1C46E4-1681-4F74-8F66-70141C55D654}" type="slidenum">
              <a:rPr lang="de-DE" smtClean="0"/>
              <a:t>7</a:t>
            </a:fld>
            <a:endParaRPr lang="de-DE"/>
          </a:p>
        </p:txBody>
      </p:sp>
    </p:spTree>
    <p:extLst>
      <p:ext uri="{BB962C8B-B14F-4D97-AF65-F5344CB8AC3E}">
        <p14:creationId xmlns:p14="http://schemas.microsoft.com/office/powerpoint/2010/main" val="70520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b="1" dirty="0"/>
              <a:t>Kommen wir nun zu den Rahmenbedingungen für den Einsatz der Verwaltungsleitung im PR</a:t>
            </a:r>
          </a:p>
          <a:p>
            <a:pPr rtl="0"/>
            <a:endParaRPr lang="de-DE" dirty="0"/>
          </a:p>
          <a:p>
            <a:pPr rtl="0"/>
            <a:r>
              <a:rPr lang="de-DE" b="1" dirty="0"/>
              <a:t>Einsatz der </a:t>
            </a:r>
            <a:r>
              <a:rPr lang="de-DE" b="1" dirty="0" err="1"/>
              <a:t>VwL</a:t>
            </a:r>
            <a:r>
              <a:rPr lang="de-DE" b="1" dirty="0"/>
              <a:t> für die KKG im PR. </a:t>
            </a:r>
            <a:r>
              <a:rPr lang="de-DE" dirty="0"/>
              <a:t>Hier soll die Entlastung geschaffen werden.</a:t>
            </a:r>
          </a:p>
          <a:p>
            <a:pPr rtl="0"/>
            <a:endParaRPr lang="de-DE" b="1" dirty="0"/>
          </a:p>
          <a:p>
            <a:pPr rtl="0"/>
            <a:r>
              <a:rPr lang="de-DE" b="1" dirty="0"/>
              <a:t>Pro Pastoralen Raum wird es EINE Verwaltungsleitung</a:t>
            </a:r>
            <a:r>
              <a:rPr lang="de-DE" dirty="0"/>
              <a:t> geben.</a:t>
            </a:r>
          </a:p>
          <a:p>
            <a:pPr rtl="0"/>
            <a:endParaRPr lang="de-DE" dirty="0"/>
          </a:p>
          <a:p>
            <a:pPr rtl="0"/>
            <a:r>
              <a:rPr lang="de-DE" dirty="0"/>
              <a:t>Ihre </a:t>
            </a:r>
            <a:r>
              <a:rPr lang="de-DE" b="1" dirty="0"/>
              <a:t>Kernaufgabe</a:t>
            </a:r>
            <a:r>
              <a:rPr lang="de-DE" dirty="0"/>
              <a:t> ist es, die Pfarrer …,</a:t>
            </a:r>
            <a:r>
              <a:rPr lang="de-DE" b="1" dirty="0"/>
              <a:t> damit diese ihrer seelsorgerischen Tätigkeiten nachgehen können.</a:t>
            </a:r>
          </a:p>
          <a:p>
            <a:pPr rtl="0"/>
            <a:endParaRPr lang="de-DE" b="1" dirty="0"/>
          </a:p>
          <a:p>
            <a:pPr rtl="0"/>
            <a:r>
              <a:rPr lang="de-DE" b="1" dirty="0"/>
              <a:t>Das Bistum Münster finanziert die Personalkosten der Verwaltungsleitung zu 100 % </a:t>
            </a:r>
            <a:r>
              <a:rPr lang="de-DE" dirty="0"/>
              <a:t>damit die Seelsorge vor Ort in den Pfarreien weiterhin gewährleistet werden kann. Aufgrund der immer größer werdenden Einsatzgebiete der Pfarrer ist eine verantwortliche Entlastung zwingend erforderlich.</a:t>
            </a:r>
          </a:p>
          <a:p>
            <a:pPr rtl="0"/>
            <a:endParaRPr lang="de-DE" dirty="0"/>
          </a:p>
          <a:p>
            <a:pPr rtl="0"/>
            <a:r>
              <a:rPr lang="de-DE" b="1" dirty="0"/>
              <a:t>Anstellungsträger</a:t>
            </a:r>
            <a:r>
              <a:rPr lang="de-DE" dirty="0"/>
              <a:t> wird der Verband ….</a:t>
            </a:r>
          </a:p>
          <a:p>
            <a:pPr rtl="0"/>
            <a:endParaRPr lang="de-DE" dirty="0"/>
          </a:p>
          <a:p>
            <a:pPr defTabSz="881939">
              <a:defRPr/>
            </a:pPr>
            <a:r>
              <a:rPr lang="de-DE" dirty="0"/>
              <a:t>Die </a:t>
            </a:r>
            <a:r>
              <a:rPr lang="de-DE" b="1" dirty="0" err="1"/>
              <a:t>Dienstvorgesetztenschaft</a:t>
            </a:r>
            <a:r>
              <a:rPr lang="de-DE" dirty="0"/>
              <a:t> der </a:t>
            </a:r>
            <a:r>
              <a:rPr lang="de-DE" dirty="0" err="1"/>
              <a:t>VwL</a:t>
            </a:r>
            <a:r>
              <a:rPr lang="de-DE" dirty="0"/>
              <a:t> wird von der Verbandsvertretung an die künftige Leitung im PR delegiert. …</a:t>
            </a:r>
          </a:p>
        </p:txBody>
      </p:sp>
      <p:sp>
        <p:nvSpPr>
          <p:cNvPr id="4" name="Foliennummernplatzhalter 3"/>
          <p:cNvSpPr>
            <a:spLocks noGrp="1"/>
          </p:cNvSpPr>
          <p:nvPr>
            <p:ph type="sldNum" sz="quarter" idx="5"/>
          </p:nvPr>
        </p:nvSpPr>
        <p:spPr/>
        <p:txBody>
          <a:bodyPr/>
          <a:lstStyle/>
          <a:p>
            <a:fld id="{9C1C46E4-1681-4F74-8F66-70141C55D654}" type="slidenum">
              <a:rPr lang="de-DE" smtClean="0"/>
              <a:t>8</a:t>
            </a:fld>
            <a:endParaRPr lang="de-DE"/>
          </a:p>
        </p:txBody>
      </p:sp>
    </p:spTree>
    <p:extLst>
      <p:ext uri="{BB962C8B-B14F-4D97-AF65-F5344CB8AC3E}">
        <p14:creationId xmlns:p14="http://schemas.microsoft.com/office/powerpoint/2010/main" val="3345714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Gehen wir nun über auf die </a:t>
            </a:r>
            <a:r>
              <a:rPr lang="de-DE" sz="1300" b="1" dirty="0"/>
              <a:t>Rahmenbedingungen zum Einsatz von Verwaltungsreferentinnen und -referenten</a:t>
            </a:r>
          </a:p>
          <a:p>
            <a:endParaRPr lang="de-DE" sz="1300" dirty="0"/>
          </a:p>
          <a:p>
            <a:pPr rtl="0"/>
            <a:r>
              <a:rPr lang="de-DE" sz="1300" b="1" dirty="0"/>
              <a:t>Der Einsatz der Verwaltungsreferentinnen und –</a:t>
            </a:r>
            <a:r>
              <a:rPr lang="de-DE" sz="1300" b="1" dirty="0" err="1"/>
              <a:t>referenten</a:t>
            </a:r>
            <a:r>
              <a:rPr lang="de-DE" sz="1300" b="1" dirty="0"/>
              <a:t> erfolgt in den Pfarreien</a:t>
            </a:r>
            <a:r>
              <a:rPr lang="de-DE" sz="1300" dirty="0"/>
              <a:t>. Sie bilden die </a:t>
            </a:r>
            <a:r>
              <a:rPr lang="de-DE" sz="1300" b="1" dirty="0"/>
              <a:t>Konstante </a:t>
            </a:r>
            <a:r>
              <a:rPr lang="de-DE" sz="1300" dirty="0"/>
              <a:t>und sind </a:t>
            </a:r>
            <a:r>
              <a:rPr lang="de-DE" sz="1300" b="1" dirty="0"/>
              <a:t>erste Ansprechpersonen vor Ort</a:t>
            </a:r>
            <a:r>
              <a:rPr lang="de-DE" sz="1300" dirty="0"/>
              <a:t>. Die Beschäftigung der Verwaltungsreferentinnen und -referenten ist – wie bereits etabliert – auch weiterhin möglich und der Beschäftigungsumfang richtet sich auch weiterhin unverändert nach den bekannten Parametern. </a:t>
            </a:r>
          </a:p>
          <a:p>
            <a:pPr rtl="0"/>
            <a:endParaRPr lang="de-DE" sz="1300" dirty="0"/>
          </a:p>
          <a:p>
            <a:pPr rtl="0"/>
            <a:r>
              <a:rPr lang="de-DE" sz="1300" dirty="0"/>
              <a:t>Sie </a:t>
            </a:r>
            <a:r>
              <a:rPr lang="de-DE" sz="1300" b="1" dirty="0"/>
              <a:t>unterstützen die Verwaltungsleitung </a:t>
            </a:r>
            <a:r>
              <a:rPr lang="de-DE" sz="1300" dirty="0"/>
              <a:t>– </a:t>
            </a:r>
            <a:r>
              <a:rPr lang="de-DE" sz="1300" b="1" dirty="0"/>
              <a:t>wie sie auch bereits heute Pfarrer und KV unterstützen.</a:t>
            </a:r>
          </a:p>
          <a:p>
            <a:pPr rtl="0"/>
            <a:endParaRPr lang="de-DE" sz="1300" b="1" dirty="0"/>
          </a:p>
          <a:p>
            <a:pPr rtl="0"/>
            <a:r>
              <a:rPr lang="de-DE" sz="1300" b="1" u="sng" dirty="0"/>
              <a:t>Ihre Aufgaben sind: ,,,</a:t>
            </a:r>
          </a:p>
          <a:p>
            <a:pPr rtl="0"/>
            <a:r>
              <a:rPr lang="de-DE" sz="1300" b="1" u="sng" dirty="0"/>
              <a:t>Aufgaben</a:t>
            </a:r>
            <a:r>
              <a:rPr lang="de-DE" sz="1300" b="1" dirty="0"/>
              <a:t> sind weiterhin u.a. </a:t>
            </a:r>
          </a:p>
          <a:p>
            <a:pPr rtl="0"/>
            <a:r>
              <a:rPr lang="de-DE" sz="1300" b="1" dirty="0"/>
              <a:t>Erstellung von Berichten, Koordinierung von Terminen, Bearbeitung von Anfragen, Verwaltung von Dokumenten und Unterstützung bei der Umsetzung von Entscheidungen und</a:t>
            </a:r>
          </a:p>
          <a:p>
            <a:pPr defTabSz="881939">
              <a:defRPr/>
            </a:pPr>
            <a:r>
              <a:rPr lang="de-DE" sz="1300" b="1" dirty="0">
                <a:latin typeface="Segoe UI" panose="020B0502040204020203" pitchFamily="34" charset="0"/>
              </a:rPr>
              <a:t>die Koordination von Urlaub, Einsatz, Vertretung, etc. vor Ort</a:t>
            </a:r>
            <a:endParaRPr lang="de-DE" sz="1300" b="1" dirty="0">
              <a:latin typeface="Arial" panose="020B0604020202020204" pitchFamily="34" charset="0"/>
            </a:endParaRPr>
          </a:p>
          <a:p>
            <a:pPr rtl="0"/>
            <a:endParaRPr lang="de-DE" dirty="0"/>
          </a:p>
          <a:p>
            <a:pPr rtl="0"/>
            <a:r>
              <a:rPr lang="de-DE" b="1" dirty="0"/>
              <a:t>Auch an der Finanzierung wird sich nichts ändern</a:t>
            </a:r>
            <a:r>
              <a:rPr lang="de-DE" dirty="0"/>
              <a:t>. Die Personalkosten werden weiterhin gem. Parameter zu 80 % vom Bistum getragen. 20 % der Personalkosten trägt die Pfarrei</a:t>
            </a:r>
          </a:p>
          <a:p>
            <a:pPr rtl="0"/>
            <a:endParaRPr lang="de-DE" dirty="0"/>
          </a:p>
          <a:p>
            <a:pPr rtl="0"/>
            <a:r>
              <a:rPr lang="de-DE" b="1" dirty="0"/>
              <a:t>Dienstvorgesetzte Person wird die Verwaltungsleitung im PR sein</a:t>
            </a:r>
            <a:r>
              <a:rPr lang="de-DE" dirty="0"/>
              <a:t>. Sie wird somit Dienstvorgesetzte des gesamten nicht pastoralen Personals einschl. der </a:t>
            </a:r>
            <a:r>
              <a:rPr lang="de-DE" dirty="0" err="1"/>
              <a:t>VwR</a:t>
            </a:r>
            <a:r>
              <a:rPr lang="de-DE" dirty="0"/>
              <a:t> in den Pfarreien sein.</a:t>
            </a:r>
          </a:p>
          <a:p>
            <a:pPr rtl="0"/>
            <a:endParaRPr lang="de-DE" dirty="0"/>
          </a:p>
          <a:p>
            <a:pPr defTabSz="955580">
              <a:defRPr/>
            </a:pPr>
            <a:r>
              <a:rPr lang="de-DE" sz="1300" dirty="0">
                <a:latin typeface="Segoe UI" panose="020B0502040204020203" pitchFamily="34" charset="0"/>
              </a:rPr>
              <a:t>Kommen wir nun zur </a:t>
            </a:r>
            <a:r>
              <a:rPr lang="de-DE" sz="1300" b="1" dirty="0">
                <a:latin typeface="Segoe UI" panose="020B0502040204020203" pitchFamily="34" charset="0"/>
              </a:rPr>
              <a:t>Anstellungsträgerschaft</a:t>
            </a:r>
            <a:r>
              <a:rPr lang="de-DE" sz="1300" dirty="0">
                <a:latin typeface="Segoe UI" panose="020B0502040204020203" pitchFamily="34" charset="0"/>
              </a:rPr>
              <a:t>:</a:t>
            </a:r>
          </a:p>
          <a:p>
            <a:pPr defTabSz="955580">
              <a:defRPr/>
            </a:pPr>
            <a:r>
              <a:rPr lang="de-DE" sz="1300" dirty="0">
                <a:latin typeface="Segoe UI" panose="020B0502040204020203" pitchFamily="34" charset="0"/>
              </a:rPr>
              <a:t>Anstellungsträger wird der </a:t>
            </a:r>
            <a:r>
              <a:rPr lang="de-DE" sz="1300" b="1" dirty="0">
                <a:latin typeface="Segoe UI" panose="020B0502040204020203" pitchFamily="34" charset="0"/>
              </a:rPr>
              <a:t>neue Kirchengemeindeverband auf Kreisebene in den Grenzen der Kreisdekanate </a:t>
            </a:r>
            <a:r>
              <a:rPr lang="de-DE" sz="1300" dirty="0">
                <a:latin typeface="Segoe UI" panose="020B0502040204020203" pitchFamily="34" charset="0"/>
              </a:rPr>
              <a:t>sein.</a:t>
            </a:r>
          </a:p>
          <a:p>
            <a:pPr defTabSz="955580">
              <a:defRPr/>
            </a:pPr>
            <a:endParaRPr lang="de-DE" sz="1300" dirty="0">
              <a:latin typeface="Segoe UI" panose="020B0502040204020203" pitchFamily="34" charset="0"/>
            </a:endParaRPr>
          </a:p>
          <a:p>
            <a:pPr defTabSz="955580">
              <a:defRPr/>
            </a:pPr>
            <a:r>
              <a:rPr lang="de-DE" sz="1300" dirty="0">
                <a:latin typeface="Segoe UI" panose="020B0502040204020203" pitchFamily="34" charset="0"/>
              </a:rPr>
              <a:t>Es wird ein </a:t>
            </a:r>
            <a:r>
              <a:rPr lang="de-DE" sz="1300" b="1" dirty="0">
                <a:latin typeface="Segoe UI" panose="020B0502040204020203" pitchFamily="34" charset="0"/>
              </a:rPr>
              <a:t>Wechsel</a:t>
            </a:r>
            <a:r>
              <a:rPr lang="de-DE" sz="1300" dirty="0">
                <a:latin typeface="Segoe UI" panose="020B0502040204020203" pitchFamily="34" charset="0"/>
              </a:rPr>
              <a:t> vom aufzulösenden aktuellen Kirchengemeindeverband zum neuen Verband auf Kreisebene in den Grenzen der Kreisdekanate geben. </a:t>
            </a:r>
          </a:p>
          <a:p>
            <a:pPr defTabSz="955580">
              <a:defRPr/>
            </a:pPr>
            <a:endParaRPr lang="de-DE" sz="1300" b="1" dirty="0">
              <a:latin typeface="Segoe UI" panose="020B0502040204020203" pitchFamily="34" charset="0"/>
            </a:endParaRPr>
          </a:p>
          <a:p>
            <a:pPr defTabSz="955580">
              <a:defRPr/>
            </a:pPr>
            <a:r>
              <a:rPr lang="de-DE" sz="1300" b="1" dirty="0">
                <a:latin typeface="Segoe UI" panose="020B0502040204020203" pitchFamily="34" charset="0"/>
              </a:rPr>
              <a:t>Arbeitsvertraglich wird sich nichts ändern</a:t>
            </a:r>
            <a:r>
              <a:rPr lang="de-DE" sz="1300" dirty="0">
                <a:latin typeface="Segoe UI" panose="020B0502040204020203" pitchFamily="34" charset="0"/>
              </a:rPr>
              <a:t>. Die Rechte und Pflichten aus dem aktuell bestehenden Arbeitsvertrag gehen in vollem Umfang auf den neuen Kirchengemeindeverband über.</a:t>
            </a:r>
          </a:p>
          <a:p>
            <a:pPr defTabSz="955580">
              <a:defRPr/>
            </a:pPr>
            <a:endParaRPr lang="de-DE" sz="1300" b="1" dirty="0">
              <a:latin typeface="Segoe UI" panose="020B0502040204020203" pitchFamily="34" charset="0"/>
            </a:endParaRPr>
          </a:p>
          <a:p>
            <a:pPr defTabSz="955580">
              <a:defRPr/>
            </a:pPr>
            <a:r>
              <a:rPr lang="de-DE" sz="1300" b="1" dirty="0">
                <a:latin typeface="Segoe UI" panose="020B0502040204020203" pitchFamily="34" charset="0"/>
              </a:rPr>
              <a:t>Das Arbeitsverhältnis orientiert sich weiter an derselben kirchlichen Tarifordnung (KAVO) und an den Regelwerken wie bisher.</a:t>
            </a:r>
          </a:p>
          <a:p>
            <a:pPr defTabSz="955580">
              <a:defRPr/>
            </a:pPr>
            <a:endParaRPr lang="de-DE" sz="1300" dirty="0">
              <a:latin typeface="Segoe UI" panose="020B0502040204020203" pitchFamily="34" charset="0"/>
            </a:endParaRPr>
          </a:p>
          <a:p>
            <a:pPr defTabSz="955580">
              <a:defRPr/>
            </a:pPr>
            <a:r>
              <a:rPr lang="de-DE" sz="1300" dirty="0">
                <a:latin typeface="Segoe UI" panose="020B0502040204020203" pitchFamily="34" charset="0"/>
              </a:rPr>
              <a:t>Alle arbeitsrechtlichen Details werden zu gegebener Zeit zudem auch mit den zuständigen </a:t>
            </a:r>
            <a:r>
              <a:rPr lang="de-DE" sz="1300" b="1" dirty="0">
                <a:latin typeface="Segoe UI" panose="020B0502040204020203" pitchFamily="34" charset="0"/>
              </a:rPr>
              <a:t>Mitarbeitervertretungen</a:t>
            </a:r>
            <a:r>
              <a:rPr lang="de-DE" sz="1300" dirty="0">
                <a:latin typeface="Segoe UI" panose="020B0502040204020203" pitchFamily="34" charset="0"/>
              </a:rPr>
              <a:t> geklärt.</a:t>
            </a:r>
          </a:p>
          <a:p>
            <a:pPr defTabSz="955580">
              <a:defRPr/>
            </a:pPr>
            <a:endParaRPr lang="de-DE" sz="1300" dirty="0">
              <a:latin typeface="Segoe UI" panose="020B0502040204020203" pitchFamily="34" charset="0"/>
            </a:endParaRPr>
          </a:p>
          <a:p>
            <a:pPr rtl="0"/>
            <a:endParaRPr lang="de-DE" dirty="0"/>
          </a:p>
        </p:txBody>
      </p:sp>
      <p:sp>
        <p:nvSpPr>
          <p:cNvPr id="4" name="Foliennummernplatzhalter 3"/>
          <p:cNvSpPr>
            <a:spLocks noGrp="1"/>
          </p:cNvSpPr>
          <p:nvPr>
            <p:ph type="sldNum" sz="quarter" idx="5"/>
          </p:nvPr>
        </p:nvSpPr>
        <p:spPr/>
        <p:txBody>
          <a:bodyPr/>
          <a:lstStyle/>
          <a:p>
            <a:fld id="{9C1C46E4-1681-4F74-8F66-70141C55D654}" type="slidenum">
              <a:rPr lang="de-DE" smtClean="0"/>
              <a:t>9</a:t>
            </a:fld>
            <a:endParaRPr lang="de-DE"/>
          </a:p>
        </p:txBody>
      </p:sp>
    </p:spTree>
    <p:extLst>
      <p:ext uri="{BB962C8B-B14F-4D97-AF65-F5344CB8AC3E}">
        <p14:creationId xmlns:p14="http://schemas.microsoft.com/office/powerpoint/2010/main" val="163406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Freihandform 6">
            <a:extLst>
              <a:ext uri="{FF2B5EF4-FFF2-40B4-BE49-F238E27FC236}">
                <a16:creationId xmlns:a16="http://schemas.microsoft.com/office/drawing/2014/main" id="{98E0D5FE-5A80-6F41-965C-DCCF9BF0B977}"/>
              </a:ext>
            </a:extLst>
          </p:cNvPr>
          <p:cNvSpPr/>
          <p:nvPr/>
        </p:nvSpPr>
        <p:spPr>
          <a:xfrm rot="5400000">
            <a:off x="3378200" y="-1954212"/>
            <a:ext cx="5435600" cy="11306174"/>
          </a:xfrm>
          <a:custGeom>
            <a:avLst/>
            <a:gdLst>
              <a:gd name="connsiteX0" fmla="*/ 0 w 5435600"/>
              <a:gd name="connsiteY0" fmla="*/ 11306174 h 11306174"/>
              <a:gd name="connsiteX1" fmla="*/ 0 w 5435600"/>
              <a:gd name="connsiteY1" fmla="*/ 0 h 11306174"/>
              <a:gd name="connsiteX2" fmla="*/ 4464050 w 5435600"/>
              <a:gd name="connsiteY2" fmla="*/ 0 h 11306174"/>
              <a:gd name="connsiteX3" fmla="*/ 4464050 w 5435600"/>
              <a:gd name="connsiteY3" fmla="*/ 10334624 h 11306174"/>
              <a:gd name="connsiteX4" fmla="*/ 5435600 w 5435600"/>
              <a:gd name="connsiteY4" fmla="*/ 11306174 h 11306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5600" h="11306174">
                <a:moveTo>
                  <a:pt x="0" y="11306174"/>
                </a:moveTo>
                <a:lnTo>
                  <a:pt x="0" y="0"/>
                </a:lnTo>
                <a:lnTo>
                  <a:pt x="4464050" y="0"/>
                </a:lnTo>
                <a:lnTo>
                  <a:pt x="4464050" y="10334624"/>
                </a:lnTo>
                <a:lnTo>
                  <a:pt x="5435600" y="113061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E7361616-E59F-E047-B940-732898454788}"/>
              </a:ext>
            </a:extLst>
          </p:cNvPr>
          <p:cNvSpPr>
            <a:spLocks noGrp="1"/>
          </p:cNvSpPr>
          <p:nvPr>
            <p:ph type="ctrTitle" hasCustomPrompt="1"/>
          </p:nvPr>
        </p:nvSpPr>
        <p:spPr>
          <a:xfrm>
            <a:off x="1416050" y="2057400"/>
            <a:ext cx="9043228" cy="586236"/>
          </a:xfrm>
        </p:spPr>
        <p:txBody>
          <a:bodyPr lIns="0" rIns="0" anchor="t" anchorCtr="0">
            <a:normAutofit/>
          </a:bodyPr>
          <a:lstStyle>
            <a:lvl1pPr algn="l">
              <a:defRPr sz="3600" baseline="0">
                <a:solidFill>
                  <a:schemeClr val="bg1"/>
                </a:solidFill>
              </a:defRPr>
            </a:lvl1pPr>
          </a:lstStyle>
          <a:p>
            <a:r>
              <a:rPr lang="de-DE" dirty="0"/>
              <a:t>Headline 36 </a:t>
            </a:r>
            <a:r>
              <a:rPr lang="de-DE" dirty="0" err="1"/>
              <a:t>pt</a:t>
            </a:r>
            <a:r>
              <a:rPr lang="de-DE" dirty="0"/>
              <a:t> Calibri </a:t>
            </a:r>
            <a:r>
              <a:rPr lang="de-DE" dirty="0" err="1"/>
              <a:t>bold</a:t>
            </a:r>
            <a:r>
              <a:rPr lang="de-DE" dirty="0"/>
              <a:t> Versalien</a:t>
            </a:r>
          </a:p>
        </p:txBody>
      </p:sp>
      <p:sp>
        <p:nvSpPr>
          <p:cNvPr id="3" name="Untertitel 2">
            <a:extLst>
              <a:ext uri="{FF2B5EF4-FFF2-40B4-BE49-F238E27FC236}">
                <a16:creationId xmlns:a16="http://schemas.microsoft.com/office/drawing/2014/main" id="{6EEEEC76-595D-A449-8552-C84CBACAD9AF}"/>
              </a:ext>
            </a:extLst>
          </p:cNvPr>
          <p:cNvSpPr>
            <a:spLocks noGrp="1"/>
          </p:cNvSpPr>
          <p:nvPr>
            <p:ph type="subTitle" idx="1" hasCustomPrompt="1"/>
          </p:nvPr>
        </p:nvSpPr>
        <p:spPr>
          <a:xfrm>
            <a:off x="1416050" y="2680322"/>
            <a:ext cx="9043228" cy="2408145"/>
          </a:xfrm>
        </p:spPr>
        <p:txBody>
          <a:bodyPr lIns="0" rIns="0">
            <a:norm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r>
              <a:rPr lang="de-DE" dirty="0"/>
              <a:t> 36 </a:t>
            </a:r>
            <a:r>
              <a:rPr lang="de-DE" dirty="0" err="1"/>
              <a:t>pt</a:t>
            </a:r>
            <a:r>
              <a:rPr lang="de-DE" dirty="0"/>
              <a:t> Calibri Regular</a:t>
            </a:r>
          </a:p>
        </p:txBody>
      </p:sp>
    </p:spTree>
    <p:extLst>
      <p:ext uri="{BB962C8B-B14F-4D97-AF65-F5344CB8AC3E}">
        <p14:creationId xmlns:p14="http://schemas.microsoft.com/office/powerpoint/2010/main" val="395435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folie">
    <p:spTree>
      <p:nvGrpSpPr>
        <p:cNvPr id="1" name=""/>
        <p:cNvGrpSpPr/>
        <p:nvPr/>
      </p:nvGrpSpPr>
      <p:grpSpPr>
        <a:xfrm>
          <a:off x="0" y="0"/>
          <a:ext cx="0" cy="0"/>
          <a:chOff x="0" y="0"/>
          <a:chExt cx="0" cy="0"/>
        </a:xfrm>
      </p:grpSpPr>
      <p:sp>
        <p:nvSpPr>
          <p:cNvPr id="7" name="Freihandform 6">
            <a:extLst>
              <a:ext uri="{FF2B5EF4-FFF2-40B4-BE49-F238E27FC236}">
                <a16:creationId xmlns:a16="http://schemas.microsoft.com/office/drawing/2014/main" id="{98E0D5FE-5A80-6F41-965C-DCCF9BF0B977}"/>
              </a:ext>
            </a:extLst>
          </p:cNvPr>
          <p:cNvSpPr/>
          <p:nvPr userDrawn="1"/>
        </p:nvSpPr>
        <p:spPr>
          <a:xfrm rot="5400000">
            <a:off x="3401226" y="-1954213"/>
            <a:ext cx="5435600" cy="11306174"/>
          </a:xfrm>
          <a:custGeom>
            <a:avLst/>
            <a:gdLst>
              <a:gd name="connsiteX0" fmla="*/ 0 w 5435600"/>
              <a:gd name="connsiteY0" fmla="*/ 11306174 h 11306174"/>
              <a:gd name="connsiteX1" fmla="*/ 0 w 5435600"/>
              <a:gd name="connsiteY1" fmla="*/ 0 h 11306174"/>
              <a:gd name="connsiteX2" fmla="*/ 4464050 w 5435600"/>
              <a:gd name="connsiteY2" fmla="*/ 0 h 11306174"/>
              <a:gd name="connsiteX3" fmla="*/ 4464050 w 5435600"/>
              <a:gd name="connsiteY3" fmla="*/ 10334624 h 11306174"/>
              <a:gd name="connsiteX4" fmla="*/ 5435600 w 5435600"/>
              <a:gd name="connsiteY4" fmla="*/ 11306174 h 11306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5600" h="11306174">
                <a:moveTo>
                  <a:pt x="0" y="11306174"/>
                </a:moveTo>
                <a:lnTo>
                  <a:pt x="0" y="0"/>
                </a:lnTo>
                <a:lnTo>
                  <a:pt x="4464050" y="0"/>
                </a:lnTo>
                <a:lnTo>
                  <a:pt x="4464050" y="10334624"/>
                </a:lnTo>
                <a:lnTo>
                  <a:pt x="5435600" y="113061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lumMod val="95000"/>
                </a:schemeClr>
              </a:solidFill>
            </a:endParaRPr>
          </a:p>
        </p:txBody>
      </p:sp>
      <p:sp>
        <p:nvSpPr>
          <p:cNvPr id="2" name="Titel 1">
            <a:extLst>
              <a:ext uri="{FF2B5EF4-FFF2-40B4-BE49-F238E27FC236}">
                <a16:creationId xmlns:a16="http://schemas.microsoft.com/office/drawing/2014/main" id="{E7361616-E59F-E047-B940-732898454788}"/>
              </a:ext>
            </a:extLst>
          </p:cNvPr>
          <p:cNvSpPr>
            <a:spLocks noGrp="1"/>
          </p:cNvSpPr>
          <p:nvPr>
            <p:ph type="ctrTitle" hasCustomPrompt="1"/>
          </p:nvPr>
        </p:nvSpPr>
        <p:spPr>
          <a:xfrm>
            <a:off x="442913" y="372674"/>
            <a:ext cx="11329200" cy="608400"/>
          </a:xfrm>
        </p:spPr>
        <p:txBody>
          <a:bodyPr lIns="0" tIns="0" rIns="0" bIns="0" anchor="t" anchorCtr="0">
            <a:normAutofit/>
          </a:bodyPr>
          <a:lstStyle>
            <a:lvl1pPr algn="l">
              <a:defRPr sz="3200" baseline="0">
                <a:solidFill>
                  <a:srgbClr val="FF0000"/>
                </a:solidFill>
              </a:defRPr>
            </a:lvl1pPr>
          </a:lstStyle>
          <a:p>
            <a:r>
              <a:rPr lang="de-DE" dirty="0"/>
              <a:t>Headline 32 </a:t>
            </a:r>
            <a:r>
              <a:rPr lang="de-DE" dirty="0" err="1"/>
              <a:t>pt</a:t>
            </a:r>
            <a:r>
              <a:rPr lang="de-DE" dirty="0"/>
              <a:t> Calibri </a:t>
            </a:r>
            <a:r>
              <a:rPr lang="de-DE" dirty="0" err="1"/>
              <a:t>Bold</a:t>
            </a:r>
            <a:r>
              <a:rPr lang="de-DE" dirty="0"/>
              <a:t> Versalien</a:t>
            </a:r>
          </a:p>
        </p:txBody>
      </p:sp>
      <p:sp>
        <p:nvSpPr>
          <p:cNvPr id="3" name="Untertitel 2">
            <a:extLst>
              <a:ext uri="{FF2B5EF4-FFF2-40B4-BE49-F238E27FC236}">
                <a16:creationId xmlns:a16="http://schemas.microsoft.com/office/drawing/2014/main" id="{6EEEEC76-595D-A449-8552-C84CBACAD9AF}"/>
              </a:ext>
            </a:extLst>
          </p:cNvPr>
          <p:cNvSpPr>
            <a:spLocks noGrp="1"/>
          </p:cNvSpPr>
          <p:nvPr>
            <p:ph type="subTitle" idx="1" hasCustomPrompt="1"/>
          </p:nvPr>
        </p:nvSpPr>
        <p:spPr>
          <a:xfrm>
            <a:off x="753532" y="1164674"/>
            <a:ext cx="10259581" cy="544856"/>
          </a:xfrm>
        </p:spPr>
        <p:txBody>
          <a:bodyPr lIns="0" rIns="0">
            <a:normAutofit/>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r>
              <a:rPr lang="de-DE" dirty="0"/>
              <a:t> 32 </a:t>
            </a:r>
            <a:r>
              <a:rPr lang="de-DE" dirty="0" err="1"/>
              <a:t>pt</a:t>
            </a:r>
            <a:r>
              <a:rPr lang="de-DE" dirty="0"/>
              <a:t> Calibri Regular</a:t>
            </a:r>
          </a:p>
        </p:txBody>
      </p:sp>
      <p:sp>
        <p:nvSpPr>
          <p:cNvPr id="5" name="Textplatzhalter 4">
            <a:extLst>
              <a:ext uri="{FF2B5EF4-FFF2-40B4-BE49-F238E27FC236}">
                <a16:creationId xmlns:a16="http://schemas.microsoft.com/office/drawing/2014/main" id="{4EDE3B76-4E37-BE4D-A5C5-0CB32B18A921}"/>
              </a:ext>
            </a:extLst>
          </p:cNvPr>
          <p:cNvSpPr>
            <a:spLocks noGrp="1"/>
          </p:cNvSpPr>
          <p:nvPr>
            <p:ph type="body" sz="quarter" idx="10" hasCustomPrompt="1"/>
          </p:nvPr>
        </p:nvSpPr>
        <p:spPr>
          <a:xfrm>
            <a:off x="1820333" y="1858963"/>
            <a:ext cx="9192780" cy="2962275"/>
          </a:xfrm>
        </p:spPr>
        <p:txBody>
          <a:bodyPr lIns="0" rIns="0">
            <a:normAutofit/>
          </a:bodyPr>
          <a:lstStyle>
            <a:lvl1pPr marL="228600" indent="-228600">
              <a:buFontTx/>
              <a:buBlip>
                <a:blip r:embed="rId2"/>
              </a:buBlip>
              <a:defRPr sz="3200"/>
            </a:lvl1pPr>
          </a:lstStyle>
          <a:p>
            <a:r>
              <a:rPr lang="de-DE" dirty="0"/>
              <a:t>Text 32 </a:t>
            </a:r>
            <a:r>
              <a:rPr lang="de-DE" dirty="0" err="1"/>
              <a:t>pt</a:t>
            </a:r>
            <a:r>
              <a:rPr lang="de-DE" dirty="0"/>
              <a:t> Calibri Regular</a:t>
            </a:r>
          </a:p>
        </p:txBody>
      </p:sp>
    </p:spTree>
    <p:extLst>
      <p:ext uri="{BB962C8B-B14F-4D97-AF65-F5344CB8AC3E}">
        <p14:creationId xmlns:p14="http://schemas.microsoft.com/office/powerpoint/2010/main" val="145024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ld- und Tex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BA0D5-42AF-A54E-A909-3C6FD71E2167}"/>
              </a:ext>
            </a:extLst>
          </p:cNvPr>
          <p:cNvSpPr>
            <a:spLocks noGrp="1"/>
          </p:cNvSpPr>
          <p:nvPr>
            <p:ph type="title" hasCustomPrompt="1"/>
          </p:nvPr>
        </p:nvSpPr>
        <p:spPr>
          <a:xfrm>
            <a:off x="442800" y="373051"/>
            <a:ext cx="11306288" cy="608023"/>
          </a:xfrm>
        </p:spPr>
        <p:txBody>
          <a:bodyPr lIns="0" tIns="0" rIns="0" bIns="0" anchor="t" anchorCtr="0">
            <a:normAutofit/>
          </a:bodyPr>
          <a:lstStyle>
            <a:lvl1pPr>
              <a:defRPr sz="3200">
                <a:solidFill>
                  <a:srgbClr val="FF0000"/>
                </a:solidFill>
              </a:defRPr>
            </a:lvl1pPr>
          </a:lstStyle>
          <a:p>
            <a:r>
              <a:rPr lang="de-DE" dirty="0"/>
              <a:t>Headline 32 </a:t>
            </a:r>
            <a:r>
              <a:rPr lang="de-DE" dirty="0" err="1"/>
              <a:t>pt</a:t>
            </a:r>
            <a:r>
              <a:rPr lang="de-DE" dirty="0"/>
              <a:t> Calibri </a:t>
            </a:r>
            <a:r>
              <a:rPr lang="de-DE" dirty="0" err="1"/>
              <a:t>Bold</a:t>
            </a:r>
            <a:r>
              <a:rPr lang="de-DE" dirty="0"/>
              <a:t> Versalien</a:t>
            </a:r>
          </a:p>
        </p:txBody>
      </p:sp>
      <p:sp>
        <p:nvSpPr>
          <p:cNvPr id="3" name="Textplatzhalter 2">
            <a:extLst>
              <a:ext uri="{FF2B5EF4-FFF2-40B4-BE49-F238E27FC236}">
                <a16:creationId xmlns:a16="http://schemas.microsoft.com/office/drawing/2014/main" id="{C3859D29-52D9-BC4B-B8D2-F806F3F7796F}"/>
              </a:ext>
            </a:extLst>
          </p:cNvPr>
          <p:cNvSpPr>
            <a:spLocks noGrp="1"/>
          </p:cNvSpPr>
          <p:nvPr>
            <p:ph type="body" idx="1" hasCustomPrompt="1"/>
          </p:nvPr>
        </p:nvSpPr>
        <p:spPr>
          <a:xfrm>
            <a:off x="7535863" y="931334"/>
            <a:ext cx="4213225" cy="400510"/>
          </a:xfrm>
        </p:spPr>
        <p:txBody>
          <a:bodyPr lIns="0" tIns="0" rIns="0" bIns="0">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err="1"/>
              <a:t>Subline</a:t>
            </a:r>
            <a:r>
              <a:rPr lang="de-DE" dirty="0"/>
              <a:t> 24 </a:t>
            </a:r>
            <a:r>
              <a:rPr lang="de-DE" dirty="0" err="1"/>
              <a:t>pt</a:t>
            </a:r>
            <a:r>
              <a:rPr lang="de-DE" dirty="0"/>
              <a:t> Calibri Regular</a:t>
            </a:r>
          </a:p>
        </p:txBody>
      </p:sp>
      <p:sp>
        <p:nvSpPr>
          <p:cNvPr id="5" name="Textplatzhalter 4">
            <a:extLst>
              <a:ext uri="{FF2B5EF4-FFF2-40B4-BE49-F238E27FC236}">
                <a16:creationId xmlns:a16="http://schemas.microsoft.com/office/drawing/2014/main" id="{869D7859-174A-CD44-A936-59DCC5BCAEEF}"/>
              </a:ext>
            </a:extLst>
          </p:cNvPr>
          <p:cNvSpPr>
            <a:spLocks noGrp="1"/>
          </p:cNvSpPr>
          <p:nvPr>
            <p:ph type="body" sz="quarter" idx="10" hasCustomPrompt="1"/>
          </p:nvPr>
        </p:nvSpPr>
        <p:spPr>
          <a:xfrm>
            <a:off x="7535863" y="1930444"/>
            <a:ext cx="4213225" cy="3513094"/>
          </a:xfrm>
        </p:spPr>
        <p:txBody>
          <a:bodyPr lIns="0" tIns="0" rIns="0" bIns="0">
            <a:normAutofit/>
          </a:bodyPr>
          <a:lstStyle>
            <a:lvl1pPr marL="0" indent="0">
              <a:buNone/>
              <a:defRPr sz="2400"/>
            </a:lvl1pPr>
          </a:lstStyle>
          <a:p>
            <a:r>
              <a:rPr lang="de-DE" dirty="0"/>
              <a:t>Text 24 </a:t>
            </a:r>
            <a:r>
              <a:rPr lang="de-DE" dirty="0" err="1"/>
              <a:t>pt</a:t>
            </a:r>
            <a:r>
              <a:rPr lang="de-DE" dirty="0"/>
              <a:t> Calibri Regular</a:t>
            </a:r>
          </a:p>
        </p:txBody>
      </p:sp>
      <p:sp>
        <p:nvSpPr>
          <p:cNvPr id="12" name="Bildplatzhalter 11">
            <a:extLst>
              <a:ext uri="{FF2B5EF4-FFF2-40B4-BE49-F238E27FC236}">
                <a16:creationId xmlns:a16="http://schemas.microsoft.com/office/drawing/2014/main" id="{74E12DE7-9FBF-0749-8EFD-0CD45EC89FA3}"/>
              </a:ext>
            </a:extLst>
          </p:cNvPr>
          <p:cNvSpPr>
            <a:spLocks noGrp="1"/>
          </p:cNvSpPr>
          <p:nvPr>
            <p:ph type="pic" sz="quarter" idx="11"/>
          </p:nvPr>
        </p:nvSpPr>
        <p:spPr>
          <a:xfrm>
            <a:off x="442608" y="981075"/>
            <a:ext cx="6732892" cy="5445655"/>
          </a:xfrm>
          <a:custGeom>
            <a:avLst/>
            <a:gdLst>
              <a:gd name="connsiteX0" fmla="*/ 0 w 6732587"/>
              <a:gd name="connsiteY0" fmla="*/ 0 h 4462463"/>
              <a:gd name="connsiteX1" fmla="*/ 6732587 w 6732587"/>
              <a:gd name="connsiteY1" fmla="*/ 0 h 4462463"/>
              <a:gd name="connsiteX2" fmla="*/ 6732587 w 6732587"/>
              <a:gd name="connsiteY2" fmla="*/ 4462463 h 4462463"/>
              <a:gd name="connsiteX3" fmla="*/ 0 w 6732587"/>
              <a:gd name="connsiteY3" fmla="*/ 4462463 h 4462463"/>
              <a:gd name="connsiteX4" fmla="*/ 0 w 6732587"/>
              <a:gd name="connsiteY4" fmla="*/ 0 h 4462463"/>
              <a:gd name="connsiteX0" fmla="*/ 0 w 6732587"/>
              <a:gd name="connsiteY0" fmla="*/ 0 h 4462992"/>
              <a:gd name="connsiteX1" fmla="*/ 6732587 w 6732587"/>
              <a:gd name="connsiteY1" fmla="*/ 0 h 4462992"/>
              <a:gd name="connsiteX2" fmla="*/ 6732587 w 6732587"/>
              <a:gd name="connsiteY2" fmla="*/ 4462463 h 4462992"/>
              <a:gd name="connsiteX3" fmla="*/ 954087 w 6732587"/>
              <a:gd name="connsiteY3" fmla="*/ 4462992 h 4462992"/>
              <a:gd name="connsiteX4" fmla="*/ 0 w 6732587"/>
              <a:gd name="connsiteY4" fmla="*/ 4462463 h 4462992"/>
              <a:gd name="connsiteX5" fmla="*/ 0 w 6732587"/>
              <a:gd name="connsiteY5" fmla="*/ 0 h 4462992"/>
              <a:gd name="connsiteX0" fmla="*/ 0 w 6732587"/>
              <a:gd name="connsiteY0" fmla="*/ 0 h 5461530"/>
              <a:gd name="connsiteX1" fmla="*/ 6732587 w 6732587"/>
              <a:gd name="connsiteY1" fmla="*/ 0 h 5461530"/>
              <a:gd name="connsiteX2" fmla="*/ 6732587 w 6732587"/>
              <a:gd name="connsiteY2" fmla="*/ 4462463 h 5461530"/>
              <a:gd name="connsiteX3" fmla="*/ 954087 w 6732587"/>
              <a:gd name="connsiteY3" fmla="*/ 4462992 h 5461530"/>
              <a:gd name="connsiteX4" fmla="*/ 0 w 6732587"/>
              <a:gd name="connsiteY4" fmla="*/ 5461530 h 5461530"/>
              <a:gd name="connsiteX5" fmla="*/ 0 w 6732587"/>
              <a:gd name="connsiteY5" fmla="*/ 0 h 5461530"/>
              <a:gd name="connsiteX0" fmla="*/ 0 w 6732587"/>
              <a:gd name="connsiteY0" fmla="*/ 0 h 5445655"/>
              <a:gd name="connsiteX1" fmla="*/ 6732587 w 6732587"/>
              <a:gd name="connsiteY1" fmla="*/ 0 h 5445655"/>
              <a:gd name="connsiteX2" fmla="*/ 6732587 w 6732587"/>
              <a:gd name="connsiteY2" fmla="*/ 4462463 h 5445655"/>
              <a:gd name="connsiteX3" fmla="*/ 954087 w 6732587"/>
              <a:gd name="connsiteY3" fmla="*/ 4462992 h 5445655"/>
              <a:gd name="connsiteX4" fmla="*/ 3175 w 6732587"/>
              <a:gd name="connsiteY4" fmla="*/ 5445655 h 5445655"/>
              <a:gd name="connsiteX5" fmla="*/ 0 w 6732587"/>
              <a:gd name="connsiteY5" fmla="*/ 0 h 5445655"/>
              <a:gd name="connsiteX0" fmla="*/ 305 w 6732892"/>
              <a:gd name="connsiteY0" fmla="*/ 0 h 5445655"/>
              <a:gd name="connsiteX1" fmla="*/ 6732892 w 6732892"/>
              <a:gd name="connsiteY1" fmla="*/ 0 h 5445655"/>
              <a:gd name="connsiteX2" fmla="*/ 6732892 w 6732892"/>
              <a:gd name="connsiteY2" fmla="*/ 4462463 h 5445655"/>
              <a:gd name="connsiteX3" fmla="*/ 954392 w 6732892"/>
              <a:gd name="connsiteY3" fmla="*/ 4462992 h 5445655"/>
              <a:gd name="connsiteX4" fmla="*/ 305 w 6732892"/>
              <a:gd name="connsiteY4" fmla="*/ 5445655 h 5445655"/>
              <a:gd name="connsiteX5" fmla="*/ 305 w 6732892"/>
              <a:gd name="connsiteY5" fmla="*/ 0 h 5445655"/>
              <a:gd name="connsiteX0" fmla="*/ 305 w 6732892"/>
              <a:gd name="connsiteY0" fmla="*/ 0 h 5445655"/>
              <a:gd name="connsiteX1" fmla="*/ 6732892 w 6732892"/>
              <a:gd name="connsiteY1" fmla="*/ 0 h 5445655"/>
              <a:gd name="connsiteX2" fmla="*/ 6732892 w 6732892"/>
              <a:gd name="connsiteY2" fmla="*/ 4462463 h 5445655"/>
              <a:gd name="connsiteX3" fmla="*/ 976617 w 6732892"/>
              <a:gd name="connsiteY3" fmla="*/ 4462992 h 5445655"/>
              <a:gd name="connsiteX4" fmla="*/ 305 w 6732892"/>
              <a:gd name="connsiteY4" fmla="*/ 5445655 h 5445655"/>
              <a:gd name="connsiteX5" fmla="*/ 305 w 6732892"/>
              <a:gd name="connsiteY5" fmla="*/ 0 h 544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2892" h="5445655">
                <a:moveTo>
                  <a:pt x="305" y="0"/>
                </a:moveTo>
                <a:lnTo>
                  <a:pt x="6732892" y="0"/>
                </a:lnTo>
                <a:lnTo>
                  <a:pt x="6732892" y="4462463"/>
                </a:lnTo>
                <a:lnTo>
                  <a:pt x="976617" y="4462992"/>
                </a:lnTo>
                <a:lnTo>
                  <a:pt x="305" y="5445655"/>
                </a:lnTo>
                <a:cubicBezTo>
                  <a:pt x="-753" y="3630437"/>
                  <a:pt x="1363" y="1815218"/>
                  <a:pt x="305" y="0"/>
                </a:cubicBezTo>
                <a:close/>
              </a:path>
            </a:pathLst>
          </a:custGeom>
          <a:solidFill>
            <a:schemeClr val="bg2"/>
          </a:solidFill>
        </p:spPr>
        <p:txBody>
          <a:bodyPr/>
          <a:lstStyle/>
          <a:p>
            <a:r>
              <a:rPr lang="de-DE"/>
              <a:t>Bild durch Klicken auf Symbol hinzufügen</a:t>
            </a:r>
          </a:p>
        </p:txBody>
      </p:sp>
    </p:spTree>
    <p:extLst>
      <p:ext uri="{BB962C8B-B14F-4D97-AF65-F5344CB8AC3E}">
        <p14:creationId xmlns:p14="http://schemas.microsoft.com/office/powerpoint/2010/main" val="23174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ld- und Headlinefolie">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F69F697B-1D3D-414F-B830-ACC33AE1C655}"/>
              </a:ext>
            </a:extLst>
          </p:cNvPr>
          <p:cNvSpPr>
            <a:spLocks noGrp="1"/>
          </p:cNvSpPr>
          <p:nvPr>
            <p:ph type="pic" sz="quarter" idx="10"/>
          </p:nvPr>
        </p:nvSpPr>
        <p:spPr>
          <a:xfrm>
            <a:off x="442913" y="441325"/>
            <a:ext cx="11312525" cy="5975350"/>
          </a:xfrm>
          <a:custGeom>
            <a:avLst/>
            <a:gdLst>
              <a:gd name="connsiteX0" fmla="*/ 0 w 11306175"/>
              <a:gd name="connsiteY0" fmla="*/ 0 h 5975350"/>
              <a:gd name="connsiteX1" fmla="*/ 11306175 w 11306175"/>
              <a:gd name="connsiteY1" fmla="*/ 0 h 5975350"/>
              <a:gd name="connsiteX2" fmla="*/ 11306175 w 11306175"/>
              <a:gd name="connsiteY2" fmla="*/ 5975350 h 5975350"/>
              <a:gd name="connsiteX3" fmla="*/ 0 w 11306175"/>
              <a:gd name="connsiteY3" fmla="*/ 5975350 h 5975350"/>
              <a:gd name="connsiteX4" fmla="*/ 0 w 11306175"/>
              <a:gd name="connsiteY4" fmla="*/ 0 h 5975350"/>
              <a:gd name="connsiteX0" fmla="*/ 0 w 11306175"/>
              <a:gd name="connsiteY0" fmla="*/ 0 h 5975350"/>
              <a:gd name="connsiteX1" fmla="*/ 11306175 w 11306175"/>
              <a:gd name="connsiteY1" fmla="*/ 0 h 5975350"/>
              <a:gd name="connsiteX2" fmla="*/ 11306175 w 11306175"/>
              <a:gd name="connsiteY2" fmla="*/ 5975350 h 5975350"/>
              <a:gd name="connsiteX3" fmla="*/ 647333 w 11306175"/>
              <a:gd name="connsiteY3" fmla="*/ 5973543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975350 h 5975350"/>
              <a:gd name="connsiteX3" fmla="*/ 999025 w 11306175"/>
              <a:gd name="connsiteY3" fmla="*/ 5192786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208661 h 5975350"/>
              <a:gd name="connsiteX3" fmla="*/ 999025 w 11306175"/>
              <a:gd name="connsiteY3" fmla="*/ 5192786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999025 w 11306175"/>
              <a:gd name="connsiteY3" fmla="*/ 5192786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11090 w 11306175"/>
              <a:gd name="connsiteY3" fmla="*/ 5006047 h 5975350"/>
              <a:gd name="connsiteX4" fmla="*/ 0 w 11306175"/>
              <a:gd name="connsiteY4" fmla="*/ 5975350 h 5975350"/>
              <a:gd name="connsiteX5" fmla="*/ 0 w 11306175"/>
              <a:gd name="connsiteY5" fmla="*/ 0 h 5975350"/>
              <a:gd name="connsiteX0" fmla="*/ 0 w 11312525"/>
              <a:gd name="connsiteY0" fmla="*/ 0 h 5975350"/>
              <a:gd name="connsiteX1" fmla="*/ 11306175 w 11312525"/>
              <a:gd name="connsiteY1" fmla="*/ 0 h 5975350"/>
              <a:gd name="connsiteX2" fmla="*/ 11312525 w 11312525"/>
              <a:gd name="connsiteY2" fmla="*/ 5012397 h 5975350"/>
              <a:gd name="connsiteX3" fmla="*/ 1011090 w 11312525"/>
              <a:gd name="connsiteY3" fmla="*/ 5006047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1011090 w 11312525"/>
              <a:gd name="connsiteY3" fmla="*/ 5006047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1011090 w 11312525"/>
              <a:gd name="connsiteY3" fmla="*/ 5006047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982515 w 11312525"/>
              <a:gd name="connsiteY3" fmla="*/ 5006047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979340 w 11312525"/>
              <a:gd name="connsiteY3" fmla="*/ 5009222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1128565 w 11312525"/>
              <a:gd name="connsiteY3" fmla="*/ 5110822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976165 w 11312525"/>
              <a:gd name="connsiteY3" fmla="*/ 5006047 h 5975350"/>
              <a:gd name="connsiteX4" fmla="*/ 0 w 11312525"/>
              <a:gd name="connsiteY4" fmla="*/ 5975350 h 5975350"/>
              <a:gd name="connsiteX5" fmla="*/ 0 w 11312525"/>
              <a:gd name="connsiteY5" fmla="*/ 0 h 597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2525" h="5975350">
                <a:moveTo>
                  <a:pt x="0" y="0"/>
                </a:moveTo>
                <a:lnTo>
                  <a:pt x="11306175" y="0"/>
                </a:lnTo>
                <a:cubicBezTo>
                  <a:pt x="11308292" y="1670799"/>
                  <a:pt x="11310408" y="3335248"/>
                  <a:pt x="11312525" y="5006047"/>
                </a:cubicBezTo>
                <a:lnTo>
                  <a:pt x="976165" y="5006047"/>
                </a:lnTo>
                <a:cubicBezTo>
                  <a:pt x="964370" y="5013683"/>
                  <a:pt x="363488" y="5651191"/>
                  <a:pt x="0" y="5975350"/>
                </a:cubicBezTo>
                <a:lnTo>
                  <a:pt x="0" y="0"/>
                </a:lnTo>
                <a:close/>
              </a:path>
            </a:pathLst>
          </a:custGeom>
          <a:solidFill>
            <a:schemeClr val="bg2"/>
          </a:solidFill>
        </p:spPr>
        <p:txBody>
          <a:bodyPr/>
          <a:lstStyle/>
          <a:p>
            <a:r>
              <a:rPr lang="de-DE"/>
              <a:t>Bild durch Klicken auf Symbol hinzufügen</a:t>
            </a:r>
            <a:endParaRPr lang="de-DE" dirty="0"/>
          </a:p>
        </p:txBody>
      </p:sp>
      <p:sp>
        <p:nvSpPr>
          <p:cNvPr id="2" name="Titel 1">
            <a:extLst>
              <a:ext uri="{FF2B5EF4-FFF2-40B4-BE49-F238E27FC236}">
                <a16:creationId xmlns:a16="http://schemas.microsoft.com/office/drawing/2014/main" id="{583F738F-9579-A84C-982D-737C775A98C1}"/>
              </a:ext>
            </a:extLst>
          </p:cNvPr>
          <p:cNvSpPr>
            <a:spLocks noGrp="1"/>
          </p:cNvSpPr>
          <p:nvPr>
            <p:ph type="title" hasCustomPrompt="1"/>
          </p:nvPr>
        </p:nvSpPr>
        <p:spPr>
          <a:xfrm>
            <a:off x="893850" y="981076"/>
            <a:ext cx="4320000" cy="2160000"/>
          </a:xfrm>
        </p:spPr>
        <p:txBody>
          <a:bodyPr lIns="0" tIns="0" rIns="0" bIns="0" anchor="t" anchorCtr="0">
            <a:normAutofit/>
          </a:bodyPr>
          <a:lstStyle>
            <a:lvl1pPr>
              <a:lnSpc>
                <a:spcPct val="75000"/>
              </a:lnSpc>
              <a:defRPr sz="3200">
                <a:solidFill>
                  <a:srgbClr val="FF0000"/>
                </a:solidFill>
              </a:defRPr>
            </a:lvl1pPr>
          </a:lstStyle>
          <a:p>
            <a:r>
              <a:rPr lang="de-DE" dirty="0"/>
              <a:t>Headline 32 </a:t>
            </a:r>
            <a:r>
              <a:rPr lang="de-DE" dirty="0" err="1"/>
              <a:t>pt</a:t>
            </a:r>
            <a:r>
              <a:rPr lang="de-DE" dirty="0"/>
              <a:t> Calibri </a:t>
            </a:r>
            <a:r>
              <a:rPr lang="de-DE" dirty="0" err="1"/>
              <a:t>Bold</a:t>
            </a:r>
            <a:r>
              <a:rPr lang="de-DE" dirty="0"/>
              <a:t> </a:t>
            </a:r>
            <a:r>
              <a:rPr lang="de-DE" dirty="0" err="1"/>
              <a:t>versalien</a:t>
            </a:r>
            <a:endParaRPr lang="de-DE" dirty="0"/>
          </a:p>
        </p:txBody>
      </p:sp>
    </p:spTree>
    <p:extLst>
      <p:ext uri="{BB962C8B-B14F-4D97-AF65-F5344CB8AC3E}">
        <p14:creationId xmlns:p14="http://schemas.microsoft.com/office/powerpoint/2010/main" val="100748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ild- und Headlinefolie (dunkles Bild)">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F69F697B-1D3D-414F-B830-ACC33AE1C655}"/>
              </a:ext>
            </a:extLst>
          </p:cNvPr>
          <p:cNvSpPr>
            <a:spLocks noGrp="1"/>
          </p:cNvSpPr>
          <p:nvPr>
            <p:ph type="pic" sz="quarter" idx="10"/>
          </p:nvPr>
        </p:nvSpPr>
        <p:spPr>
          <a:xfrm>
            <a:off x="442913" y="441325"/>
            <a:ext cx="11312525" cy="5975350"/>
          </a:xfrm>
          <a:custGeom>
            <a:avLst/>
            <a:gdLst>
              <a:gd name="connsiteX0" fmla="*/ 0 w 11306175"/>
              <a:gd name="connsiteY0" fmla="*/ 0 h 5975350"/>
              <a:gd name="connsiteX1" fmla="*/ 11306175 w 11306175"/>
              <a:gd name="connsiteY1" fmla="*/ 0 h 5975350"/>
              <a:gd name="connsiteX2" fmla="*/ 11306175 w 11306175"/>
              <a:gd name="connsiteY2" fmla="*/ 5975350 h 5975350"/>
              <a:gd name="connsiteX3" fmla="*/ 0 w 11306175"/>
              <a:gd name="connsiteY3" fmla="*/ 5975350 h 5975350"/>
              <a:gd name="connsiteX4" fmla="*/ 0 w 11306175"/>
              <a:gd name="connsiteY4" fmla="*/ 0 h 5975350"/>
              <a:gd name="connsiteX0" fmla="*/ 0 w 11306175"/>
              <a:gd name="connsiteY0" fmla="*/ 0 h 5975350"/>
              <a:gd name="connsiteX1" fmla="*/ 11306175 w 11306175"/>
              <a:gd name="connsiteY1" fmla="*/ 0 h 5975350"/>
              <a:gd name="connsiteX2" fmla="*/ 11306175 w 11306175"/>
              <a:gd name="connsiteY2" fmla="*/ 5975350 h 5975350"/>
              <a:gd name="connsiteX3" fmla="*/ 647333 w 11306175"/>
              <a:gd name="connsiteY3" fmla="*/ 5973543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975350 h 5975350"/>
              <a:gd name="connsiteX3" fmla="*/ 999025 w 11306175"/>
              <a:gd name="connsiteY3" fmla="*/ 5192786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208661 h 5975350"/>
              <a:gd name="connsiteX3" fmla="*/ 999025 w 11306175"/>
              <a:gd name="connsiteY3" fmla="*/ 5192786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999025 w 11306175"/>
              <a:gd name="connsiteY3" fmla="*/ 5192786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11090 w 11306175"/>
              <a:gd name="connsiteY3" fmla="*/ 5006047 h 5975350"/>
              <a:gd name="connsiteX4" fmla="*/ 0 w 11306175"/>
              <a:gd name="connsiteY4" fmla="*/ 5975350 h 5975350"/>
              <a:gd name="connsiteX5" fmla="*/ 0 w 11306175"/>
              <a:gd name="connsiteY5" fmla="*/ 0 h 5975350"/>
              <a:gd name="connsiteX0" fmla="*/ 0 w 11312525"/>
              <a:gd name="connsiteY0" fmla="*/ 0 h 5975350"/>
              <a:gd name="connsiteX1" fmla="*/ 11306175 w 11312525"/>
              <a:gd name="connsiteY1" fmla="*/ 0 h 5975350"/>
              <a:gd name="connsiteX2" fmla="*/ 11312525 w 11312525"/>
              <a:gd name="connsiteY2" fmla="*/ 5012397 h 5975350"/>
              <a:gd name="connsiteX3" fmla="*/ 1011090 w 11312525"/>
              <a:gd name="connsiteY3" fmla="*/ 5006047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1011090 w 11312525"/>
              <a:gd name="connsiteY3" fmla="*/ 5006047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1011090 w 11312525"/>
              <a:gd name="connsiteY3" fmla="*/ 5006047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982515 w 11312525"/>
              <a:gd name="connsiteY3" fmla="*/ 5006047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979340 w 11312525"/>
              <a:gd name="connsiteY3" fmla="*/ 5009222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1128565 w 11312525"/>
              <a:gd name="connsiteY3" fmla="*/ 5110822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976165 w 11312525"/>
              <a:gd name="connsiteY3" fmla="*/ 5006047 h 5975350"/>
              <a:gd name="connsiteX4" fmla="*/ 0 w 11312525"/>
              <a:gd name="connsiteY4" fmla="*/ 5975350 h 5975350"/>
              <a:gd name="connsiteX5" fmla="*/ 0 w 11312525"/>
              <a:gd name="connsiteY5" fmla="*/ 0 h 597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2525" h="5975350">
                <a:moveTo>
                  <a:pt x="0" y="0"/>
                </a:moveTo>
                <a:lnTo>
                  <a:pt x="11306175" y="0"/>
                </a:lnTo>
                <a:cubicBezTo>
                  <a:pt x="11308292" y="1670799"/>
                  <a:pt x="11310408" y="3335248"/>
                  <a:pt x="11312525" y="5006047"/>
                </a:cubicBezTo>
                <a:lnTo>
                  <a:pt x="976165" y="5006047"/>
                </a:lnTo>
                <a:cubicBezTo>
                  <a:pt x="964370" y="5013683"/>
                  <a:pt x="363488" y="5651191"/>
                  <a:pt x="0" y="5975350"/>
                </a:cubicBezTo>
                <a:lnTo>
                  <a:pt x="0" y="0"/>
                </a:lnTo>
                <a:close/>
              </a:path>
            </a:pathLst>
          </a:custGeom>
          <a:solidFill>
            <a:schemeClr val="accent5"/>
          </a:solidFill>
        </p:spPr>
        <p:txBody>
          <a:bodyPr/>
          <a:lstStyle>
            <a:lvl1pPr>
              <a:defRPr>
                <a:solidFill>
                  <a:schemeClr val="accent6"/>
                </a:solidFill>
              </a:defRPr>
            </a:lvl1pPr>
          </a:lstStyle>
          <a:p>
            <a:r>
              <a:rPr lang="de-DE"/>
              <a:t>Bild durch Klicken auf Symbol hinzufügen</a:t>
            </a:r>
            <a:endParaRPr lang="de-DE" dirty="0"/>
          </a:p>
        </p:txBody>
      </p:sp>
      <p:sp>
        <p:nvSpPr>
          <p:cNvPr id="2" name="Titel 1">
            <a:extLst>
              <a:ext uri="{FF2B5EF4-FFF2-40B4-BE49-F238E27FC236}">
                <a16:creationId xmlns:a16="http://schemas.microsoft.com/office/drawing/2014/main" id="{583F738F-9579-A84C-982D-737C775A98C1}"/>
              </a:ext>
            </a:extLst>
          </p:cNvPr>
          <p:cNvSpPr>
            <a:spLocks noGrp="1"/>
          </p:cNvSpPr>
          <p:nvPr>
            <p:ph type="title" hasCustomPrompt="1"/>
          </p:nvPr>
        </p:nvSpPr>
        <p:spPr>
          <a:xfrm>
            <a:off x="893849" y="981076"/>
            <a:ext cx="4320000" cy="2160000"/>
          </a:xfrm>
        </p:spPr>
        <p:txBody>
          <a:bodyPr lIns="0" tIns="0" rIns="0" bIns="0" anchor="t" anchorCtr="0">
            <a:normAutofit/>
          </a:bodyPr>
          <a:lstStyle>
            <a:lvl1pPr>
              <a:lnSpc>
                <a:spcPct val="75000"/>
              </a:lnSpc>
              <a:defRPr sz="3200">
                <a:solidFill>
                  <a:schemeClr val="bg1"/>
                </a:solidFill>
              </a:defRPr>
            </a:lvl1pPr>
          </a:lstStyle>
          <a:p>
            <a:r>
              <a:rPr lang="de-DE" dirty="0"/>
              <a:t>Headline 32 </a:t>
            </a:r>
            <a:r>
              <a:rPr lang="de-DE" dirty="0" err="1"/>
              <a:t>pt</a:t>
            </a:r>
            <a:r>
              <a:rPr lang="de-DE" dirty="0"/>
              <a:t> Calibri </a:t>
            </a:r>
            <a:r>
              <a:rPr lang="de-DE" dirty="0" err="1"/>
              <a:t>Bold</a:t>
            </a:r>
            <a:r>
              <a:rPr lang="de-DE" dirty="0"/>
              <a:t> </a:t>
            </a:r>
            <a:r>
              <a:rPr lang="de-DE" dirty="0" err="1"/>
              <a:t>versalien</a:t>
            </a:r>
            <a:endParaRPr lang="de-DE" dirty="0"/>
          </a:p>
        </p:txBody>
      </p:sp>
    </p:spTree>
    <p:extLst>
      <p:ext uri="{BB962C8B-B14F-4D97-AF65-F5344CB8AC3E}">
        <p14:creationId xmlns:p14="http://schemas.microsoft.com/office/powerpoint/2010/main" val="23469194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FDB7479-800A-EA42-AE85-918FCD4BF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D57EAE75-8C1F-0C4A-964F-C1C993DDF4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e-DE" dirty="0"/>
              <a:t>Mastertextformat bearbeiten
Zweite Ebene
Dritte Ebene
Vierte Ebene
Fünfte Ebene</a:t>
            </a:r>
          </a:p>
        </p:txBody>
      </p:sp>
      <p:sp>
        <p:nvSpPr>
          <p:cNvPr id="7" name="Datumsplatzhalter 3">
            <a:extLst>
              <a:ext uri="{FF2B5EF4-FFF2-40B4-BE49-F238E27FC236}">
                <a16:creationId xmlns:a16="http://schemas.microsoft.com/office/drawing/2014/main" id="{CCBF1EFC-C321-5D41-B703-3A740091AB49}"/>
              </a:ext>
            </a:extLst>
          </p:cNvPr>
          <p:cNvSpPr txBox="1">
            <a:spLocks/>
          </p:cNvSpPr>
          <p:nvPr/>
        </p:nvSpPr>
        <p:spPr>
          <a:xfrm>
            <a:off x="1307925" y="6235125"/>
            <a:ext cx="7560000" cy="274324"/>
          </a:xfrm>
          <a:prstGeom prst="rect">
            <a:avLst/>
          </a:prstGeom>
        </p:spPr>
        <p:txBody>
          <a:bodyPr vert="horz" lIns="91440" tIns="0" rIns="91440" bIns="0" rtlCol="0" anchor="ctr"/>
          <a:lst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Entscheidung vom 29.11.2023 durch den Generalvikar </a:t>
            </a:r>
          </a:p>
        </p:txBody>
      </p:sp>
      <p:pic>
        <p:nvPicPr>
          <p:cNvPr id="9" name="Grafik 8">
            <a:extLst>
              <a:ext uri="{FF2B5EF4-FFF2-40B4-BE49-F238E27FC236}">
                <a16:creationId xmlns:a16="http://schemas.microsoft.com/office/drawing/2014/main" id="{BBD91448-3D96-4EEF-8048-B9EFB3886706}"/>
              </a:ext>
            </a:extLst>
          </p:cNvPr>
          <p:cNvPicPr>
            <a:picLocks noChangeAspect="1"/>
          </p:cNvPicPr>
          <p:nvPr/>
        </p:nvPicPr>
        <p:blipFill>
          <a:blip r:embed="rId7"/>
          <a:stretch>
            <a:fillRect/>
          </a:stretch>
        </p:blipFill>
        <p:spPr>
          <a:xfrm>
            <a:off x="9558141" y="5476306"/>
            <a:ext cx="2380646" cy="1145138"/>
          </a:xfrm>
          <a:prstGeom prst="rect">
            <a:avLst/>
          </a:prstGeom>
        </p:spPr>
      </p:pic>
    </p:spTree>
    <p:extLst>
      <p:ext uri="{BB962C8B-B14F-4D97-AF65-F5344CB8AC3E}">
        <p14:creationId xmlns:p14="http://schemas.microsoft.com/office/powerpoint/2010/main" val="33538784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2" r:id="rId4"/>
    <p:sldLayoutId id="2147483663" r:id="rId5"/>
  </p:sldLayoutIdLst>
  <p:hf sldNum="0" hdr="0" ftr="0"/>
  <p:txStyles>
    <p:titleStyle>
      <a:lvl1pPr algn="l" defTabSz="914400" rtl="0" eaLnBrk="1" latinLnBrk="0" hangingPunct="1">
        <a:lnSpc>
          <a:spcPct val="90000"/>
        </a:lnSpc>
        <a:spcBef>
          <a:spcPct val="0"/>
        </a:spcBef>
        <a:buNone/>
        <a:defRPr sz="3600" b="1" i="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520">
          <p15:clr>
            <a:srgbClr val="F26B43"/>
          </p15:clr>
        </p15:guide>
        <p15:guide id="3" pos="279">
          <p15:clr>
            <a:srgbClr val="F26B43"/>
          </p15:clr>
        </p15:guide>
        <p15:guide id="4" pos="7401">
          <p15:clr>
            <a:srgbClr val="F26B43"/>
          </p15:clr>
        </p15:guide>
        <p15:guide id="5" orient="horz" pos="4042">
          <p15:clr>
            <a:srgbClr val="F26B43"/>
          </p15:clr>
        </p15:guide>
        <p15:guide id="6" orient="horz" pos="618">
          <p15:clr>
            <a:srgbClr val="F26B43"/>
          </p15:clr>
        </p15:guide>
        <p15:guide id="7" orient="horz" pos="278">
          <p15:clr>
            <a:srgbClr val="F26B43"/>
          </p15:clr>
        </p15:guide>
        <p15:guide id="8" pos="4747">
          <p15:clr>
            <a:srgbClr val="F26B43"/>
          </p15:clr>
        </p15:guide>
        <p15:guide id="9" orient="horz" pos="3550">
          <p15:clr>
            <a:srgbClr val="F26B43"/>
          </p15:clr>
        </p15:guide>
        <p15:guide id="10" orient="horz" pos="3429">
          <p15:clr>
            <a:srgbClr val="F26B43"/>
          </p15:clr>
        </p15:guide>
        <p15:guide id="11" pos="8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buecker-j@bistum-muenster.d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mailto:heuermann-f@bistum-muenster.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image" Target="../media/image33.png"/><Relationship Id="rId12" Type="http://schemas.microsoft.com/office/2007/relationships/hdphoto" Target="../media/hdphoto1.wdp"/><Relationship Id="rId17" Type="http://schemas.openxmlformats.org/officeDocument/2006/relationships/image" Target="../media/image42.svg"/><Relationship Id="rId2" Type="http://schemas.openxmlformats.org/officeDocument/2006/relationships/notesSlide" Target="../notesSlides/notesSlide7.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0.sv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9.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0.svg"/><Relationship Id="rId2" Type="http://schemas.openxmlformats.org/officeDocument/2006/relationships/notesSlide" Target="../notesSlides/notesSlide9.xml"/><Relationship Id="rId16"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image" Target="../media/image46.svg"/><Relationship Id="rId11" Type="http://schemas.openxmlformats.org/officeDocument/2006/relationships/image" Target="../media/image49.png"/><Relationship Id="rId5" Type="http://schemas.openxmlformats.org/officeDocument/2006/relationships/image" Target="../media/image45.png"/><Relationship Id="rId1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44.svg"/><Relationship Id="rId9" Type="http://schemas.openxmlformats.org/officeDocument/2006/relationships/image" Target="../media/image55.png"/><Relationship Id="rId14"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18F97-5EB5-2E26-8D0D-D83224D2EA9E}"/>
              </a:ext>
            </a:extLst>
          </p:cNvPr>
          <p:cNvSpPr>
            <a:spLocks noGrp="1"/>
          </p:cNvSpPr>
          <p:nvPr>
            <p:ph type="ctrTitle"/>
          </p:nvPr>
        </p:nvSpPr>
        <p:spPr/>
        <p:txBody>
          <a:bodyPr/>
          <a:lstStyle/>
          <a:p>
            <a:r>
              <a:rPr lang="de-DE" dirty="0"/>
              <a:t>Einführung der Verwaltungsleitung</a:t>
            </a:r>
          </a:p>
        </p:txBody>
      </p:sp>
      <p:sp>
        <p:nvSpPr>
          <p:cNvPr id="5" name="Untertitel 4">
            <a:extLst>
              <a:ext uri="{FF2B5EF4-FFF2-40B4-BE49-F238E27FC236}">
                <a16:creationId xmlns:a16="http://schemas.microsoft.com/office/drawing/2014/main" id="{64B102CB-9A38-85AD-2A93-1111B5583C88}"/>
              </a:ext>
            </a:extLst>
          </p:cNvPr>
          <p:cNvSpPr>
            <a:spLocks noGrp="1"/>
          </p:cNvSpPr>
          <p:nvPr>
            <p:ph type="subTitle" idx="1"/>
          </p:nvPr>
        </p:nvSpPr>
        <p:spPr>
          <a:xfrm>
            <a:off x="1416049" y="2680322"/>
            <a:ext cx="9366627" cy="2658594"/>
          </a:xfrm>
        </p:spPr>
        <p:txBody>
          <a:bodyPr>
            <a:normAutofit fontScale="77500" lnSpcReduction="20000"/>
          </a:bodyPr>
          <a:lstStyle/>
          <a:p>
            <a:r>
              <a:rPr lang="de-DE" dirty="0">
                <a:latin typeface="+mj-lt"/>
              </a:rPr>
              <a:t>im </a:t>
            </a:r>
            <a:r>
              <a:rPr lang="de-DE" dirty="0" err="1">
                <a:latin typeface="+mj-lt"/>
              </a:rPr>
              <a:t>nrw</a:t>
            </a:r>
            <a:r>
              <a:rPr lang="de-DE" dirty="0">
                <a:latin typeface="+mj-lt"/>
              </a:rPr>
              <a:t>-Teil des Bistums Münster</a:t>
            </a:r>
          </a:p>
          <a:p>
            <a:endParaRPr lang="de-DE" dirty="0">
              <a:latin typeface="+mj-lt"/>
            </a:endParaRPr>
          </a:p>
          <a:p>
            <a:r>
              <a:rPr lang="de-DE" dirty="0">
                <a:latin typeface="+mj-lt"/>
              </a:rPr>
              <a:t>auf Ebene des Pastoralen Raumes</a:t>
            </a:r>
          </a:p>
          <a:p>
            <a:endParaRPr lang="de-DE" dirty="0">
              <a:latin typeface="+mj-lt"/>
            </a:endParaRPr>
          </a:p>
          <a:p>
            <a:endParaRPr lang="de-DE" dirty="0">
              <a:latin typeface="+mj-lt"/>
            </a:endParaRPr>
          </a:p>
          <a:p>
            <a:r>
              <a:rPr lang="de-DE" sz="3200" dirty="0">
                <a:latin typeface="+mj-lt"/>
              </a:rPr>
              <a:t>Stand</a:t>
            </a:r>
            <a:r>
              <a:rPr lang="de-DE" sz="3200">
                <a:latin typeface="+mj-lt"/>
              </a:rPr>
              <a:t>: 12.12.2024</a:t>
            </a:r>
            <a:endParaRPr lang="de-DE" sz="3200" dirty="0">
              <a:latin typeface="+mj-lt"/>
            </a:endParaRPr>
          </a:p>
        </p:txBody>
      </p:sp>
    </p:spTree>
    <p:extLst>
      <p:ext uri="{BB962C8B-B14F-4D97-AF65-F5344CB8AC3E}">
        <p14:creationId xmlns:p14="http://schemas.microsoft.com/office/powerpoint/2010/main" val="2048528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34FCF-BBF4-23B3-E3DF-1951F956728B}"/>
              </a:ext>
            </a:extLst>
          </p:cNvPr>
          <p:cNvSpPr>
            <a:spLocks noGrp="1"/>
          </p:cNvSpPr>
          <p:nvPr>
            <p:ph type="ctrTitle"/>
          </p:nvPr>
        </p:nvSpPr>
        <p:spPr/>
        <p:txBody>
          <a:bodyPr/>
          <a:lstStyle/>
          <a:p>
            <a:r>
              <a:rPr lang="de-DE" dirty="0"/>
              <a:t>Wie geht es nun weiter?</a:t>
            </a:r>
          </a:p>
        </p:txBody>
      </p:sp>
      <p:grpSp>
        <p:nvGrpSpPr>
          <p:cNvPr id="5" name="Gruppieren 4">
            <a:extLst>
              <a:ext uri="{FF2B5EF4-FFF2-40B4-BE49-F238E27FC236}">
                <a16:creationId xmlns:a16="http://schemas.microsoft.com/office/drawing/2014/main" id="{D7F30D2A-0F58-77D5-F37F-50A1321DFC43}"/>
              </a:ext>
            </a:extLst>
          </p:cNvPr>
          <p:cNvGrpSpPr/>
          <p:nvPr/>
        </p:nvGrpSpPr>
        <p:grpSpPr>
          <a:xfrm>
            <a:off x="442913" y="987277"/>
            <a:ext cx="11249234" cy="4675014"/>
            <a:chOff x="-245227" y="1778805"/>
            <a:chExt cx="13863968" cy="4591674"/>
          </a:xfrm>
        </p:grpSpPr>
        <p:sp>
          <p:nvSpPr>
            <p:cNvPr id="6" name="Freihandform: Form 5">
              <a:extLst>
                <a:ext uri="{FF2B5EF4-FFF2-40B4-BE49-F238E27FC236}">
                  <a16:creationId xmlns:a16="http://schemas.microsoft.com/office/drawing/2014/main" id="{8A7115E1-5AC4-6223-C7DB-901FCA78B8A5}"/>
                </a:ext>
              </a:extLst>
            </p:cNvPr>
            <p:cNvSpPr/>
            <p:nvPr/>
          </p:nvSpPr>
          <p:spPr>
            <a:xfrm>
              <a:off x="-14212" y="2361246"/>
              <a:ext cx="12206212" cy="4009233"/>
            </a:xfrm>
            <a:custGeom>
              <a:avLst/>
              <a:gdLst>
                <a:gd name="connsiteX0" fmla="*/ 0 w 9096375"/>
                <a:gd name="connsiteY0" fmla="*/ 3157538 h 3152775"/>
                <a:gd name="connsiteX1" fmla="*/ 6439853 w 9096375"/>
                <a:gd name="connsiteY1" fmla="*/ 1798320 h 3152775"/>
                <a:gd name="connsiteX2" fmla="*/ 3977640 w 9096375"/>
                <a:gd name="connsiteY2" fmla="*/ 867728 h 3152775"/>
                <a:gd name="connsiteX3" fmla="*/ 5648325 w 9096375"/>
                <a:gd name="connsiteY3" fmla="*/ 493395 h 3152775"/>
                <a:gd name="connsiteX4" fmla="*/ 3831908 w 9096375"/>
                <a:gd name="connsiteY4" fmla="*/ 290513 h 3152775"/>
                <a:gd name="connsiteX5" fmla="*/ 9099232 w 9096375"/>
                <a:gd name="connsiteY5" fmla="*/ 87630 h 3152775"/>
                <a:gd name="connsiteX6" fmla="*/ 9099232 w 9096375"/>
                <a:gd name="connsiteY6" fmla="*/ 0 h 3152775"/>
                <a:gd name="connsiteX7" fmla="*/ 3155633 w 9096375"/>
                <a:gd name="connsiteY7" fmla="*/ 282893 h 3152775"/>
                <a:gd name="connsiteX8" fmla="*/ 4549140 w 9096375"/>
                <a:gd name="connsiteY8" fmla="*/ 483870 h 3152775"/>
                <a:gd name="connsiteX9" fmla="*/ 2452688 w 9096375"/>
                <a:gd name="connsiteY9" fmla="*/ 892493 h 3152775"/>
                <a:gd name="connsiteX10" fmla="*/ 4372928 w 9096375"/>
                <a:gd name="connsiteY10" fmla="*/ 1620203 h 3152775"/>
                <a:gd name="connsiteX11" fmla="*/ 0 w 9096375"/>
                <a:gd name="connsiteY11" fmla="*/ 2144078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96375" h="3152775">
                  <a:moveTo>
                    <a:pt x="0" y="3157538"/>
                  </a:moveTo>
                  <a:cubicBezTo>
                    <a:pt x="0" y="3157538"/>
                    <a:pt x="6396990" y="2627948"/>
                    <a:pt x="6439853" y="1798320"/>
                  </a:cubicBezTo>
                  <a:cubicBezTo>
                    <a:pt x="6482715" y="968693"/>
                    <a:pt x="3969068" y="1053465"/>
                    <a:pt x="3977640" y="867728"/>
                  </a:cubicBezTo>
                  <a:cubicBezTo>
                    <a:pt x="3986213" y="681990"/>
                    <a:pt x="5656898" y="713423"/>
                    <a:pt x="5648325" y="493395"/>
                  </a:cubicBezTo>
                  <a:cubicBezTo>
                    <a:pt x="5639753" y="273368"/>
                    <a:pt x="3831908" y="391478"/>
                    <a:pt x="3831908" y="290513"/>
                  </a:cubicBezTo>
                  <a:cubicBezTo>
                    <a:pt x="3831908" y="189548"/>
                    <a:pt x="9099232" y="87630"/>
                    <a:pt x="9099232" y="87630"/>
                  </a:cubicBezTo>
                  <a:lnTo>
                    <a:pt x="9099232" y="0"/>
                  </a:lnTo>
                  <a:cubicBezTo>
                    <a:pt x="9099232" y="0"/>
                    <a:pt x="3155633" y="105728"/>
                    <a:pt x="3155633" y="282893"/>
                  </a:cubicBezTo>
                  <a:cubicBezTo>
                    <a:pt x="3155633" y="460058"/>
                    <a:pt x="4549140" y="390525"/>
                    <a:pt x="4549140" y="483870"/>
                  </a:cubicBezTo>
                  <a:cubicBezTo>
                    <a:pt x="4549140" y="577215"/>
                    <a:pt x="2452688" y="579120"/>
                    <a:pt x="2452688" y="892493"/>
                  </a:cubicBezTo>
                  <a:cubicBezTo>
                    <a:pt x="2452688" y="1205865"/>
                    <a:pt x="4372928" y="1417320"/>
                    <a:pt x="4372928" y="1620203"/>
                  </a:cubicBezTo>
                  <a:cubicBezTo>
                    <a:pt x="4372928" y="1823085"/>
                    <a:pt x="0" y="2144078"/>
                    <a:pt x="0" y="2144078"/>
                  </a:cubicBezTo>
                </a:path>
              </a:pathLst>
            </a:custGeom>
            <a:solidFill>
              <a:srgbClr val="565656"/>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grpSp>
          <p:nvGrpSpPr>
            <p:cNvPr id="7" name="Grafik 2099">
              <a:extLst>
                <a:ext uri="{FF2B5EF4-FFF2-40B4-BE49-F238E27FC236}">
                  <a16:creationId xmlns:a16="http://schemas.microsoft.com/office/drawing/2014/main" id="{E9F859DD-A4CC-5A08-044B-BE61837F6CF4}"/>
                </a:ext>
              </a:extLst>
            </p:cNvPr>
            <p:cNvGrpSpPr/>
            <p:nvPr/>
          </p:nvGrpSpPr>
          <p:grpSpPr>
            <a:xfrm>
              <a:off x="-16768" y="4298032"/>
              <a:ext cx="7285383" cy="1453498"/>
              <a:chOff x="1547812" y="3370897"/>
              <a:chExt cx="5429250" cy="1143000"/>
            </a:xfrm>
            <a:solidFill>
              <a:srgbClr val="FFFFFF"/>
            </a:solidFill>
          </p:grpSpPr>
          <p:sp>
            <p:nvSpPr>
              <p:cNvPr id="67" name="Freihandform: Form 66">
                <a:extLst>
                  <a:ext uri="{FF2B5EF4-FFF2-40B4-BE49-F238E27FC236}">
                    <a16:creationId xmlns:a16="http://schemas.microsoft.com/office/drawing/2014/main" id="{5C19AF7E-F09A-6C58-6AFC-8FFE97660540}"/>
                  </a:ext>
                </a:extLst>
              </p:cNvPr>
              <p:cNvSpPr/>
              <p:nvPr/>
            </p:nvSpPr>
            <p:spPr>
              <a:xfrm>
                <a:off x="1547812" y="4429125"/>
                <a:ext cx="666750" cy="85725"/>
              </a:xfrm>
              <a:custGeom>
                <a:avLst/>
                <a:gdLst>
                  <a:gd name="connsiteX0" fmla="*/ 0 w 666750"/>
                  <a:gd name="connsiteY0" fmla="*/ 56197 h 85725"/>
                  <a:gd name="connsiteX1" fmla="*/ 663893 w 666750"/>
                  <a:gd name="connsiteY1" fmla="*/ 0 h 85725"/>
                  <a:gd name="connsiteX2" fmla="*/ 667703 w 666750"/>
                  <a:gd name="connsiteY2" fmla="*/ 37147 h 85725"/>
                  <a:gd name="connsiteX3" fmla="*/ 2858 w 666750"/>
                  <a:gd name="connsiteY3" fmla="*/ 93345 h 85725"/>
                </a:gdLst>
                <a:ahLst/>
                <a:cxnLst>
                  <a:cxn ang="0">
                    <a:pos x="connsiteX0" y="connsiteY0"/>
                  </a:cxn>
                  <a:cxn ang="0">
                    <a:pos x="connsiteX1" y="connsiteY1"/>
                  </a:cxn>
                  <a:cxn ang="0">
                    <a:pos x="connsiteX2" y="connsiteY2"/>
                  </a:cxn>
                  <a:cxn ang="0">
                    <a:pos x="connsiteX3" y="connsiteY3"/>
                  </a:cxn>
                </a:cxnLst>
                <a:rect l="l" t="t" r="r" b="b"/>
                <a:pathLst>
                  <a:path w="666750" h="85725">
                    <a:moveTo>
                      <a:pt x="0" y="56197"/>
                    </a:moveTo>
                    <a:lnTo>
                      <a:pt x="663893" y="0"/>
                    </a:lnTo>
                    <a:lnTo>
                      <a:pt x="667703" y="37147"/>
                    </a:lnTo>
                    <a:lnTo>
                      <a:pt x="2858" y="93345"/>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68" name="Freihandform: Form 67">
                <a:extLst>
                  <a:ext uri="{FF2B5EF4-FFF2-40B4-BE49-F238E27FC236}">
                    <a16:creationId xmlns:a16="http://schemas.microsoft.com/office/drawing/2014/main" id="{EF3BC017-1D36-A19D-63D9-4AE0E27EDB35}"/>
                  </a:ext>
                </a:extLst>
              </p:cNvPr>
              <p:cNvSpPr/>
              <p:nvPr/>
            </p:nvSpPr>
            <p:spPr>
              <a:xfrm>
                <a:off x="2876550" y="4303395"/>
                <a:ext cx="666750" cy="95250"/>
              </a:xfrm>
              <a:custGeom>
                <a:avLst/>
                <a:gdLst>
                  <a:gd name="connsiteX0" fmla="*/ 0 w 666750"/>
                  <a:gd name="connsiteY0" fmla="*/ 64770 h 95250"/>
                  <a:gd name="connsiteX1" fmla="*/ 663893 w 666750"/>
                  <a:gd name="connsiteY1" fmla="*/ 0 h 95250"/>
                  <a:gd name="connsiteX2" fmla="*/ 667703 w 666750"/>
                  <a:gd name="connsiteY2" fmla="*/ 37148 h 95250"/>
                  <a:gd name="connsiteX3" fmla="*/ 3810 w 666750"/>
                  <a:gd name="connsiteY3" fmla="*/ 102870 h 95250"/>
                </a:gdLst>
                <a:ahLst/>
                <a:cxnLst>
                  <a:cxn ang="0">
                    <a:pos x="connsiteX0" y="connsiteY0"/>
                  </a:cxn>
                  <a:cxn ang="0">
                    <a:pos x="connsiteX1" y="connsiteY1"/>
                  </a:cxn>
                  <a:cxn ang="0">
                    <a:pos x="connsiteX2" y="connsiteY2"/>
                  </a:cxn>
                  <a:cxn ang="0">
                    <a:pos x="connsiteX3" y="connsiteY3"/>
                  </a:cxn>
                </a:cxnLst>
                <a:rect l="l" t="t" r="r" b="b"/>
                <a:pathLst>
                  <a:path w="666750" h="95250">
                    <a:moveTo>
                      <a:pt x="0" y="64770"/>
                    </a:moveTo>
                    <a:lnTo>
                      <a:pt x="663893" y="0"/>
                    </a:lnTo>
                    <a:lnTo>
                      <a:pt x="667703" y="37148"/>
                    </a:lnTo>
                    <a:lnTo>
                      <a:pt x="3810" y="102870"/>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69" name="Freihandform: Form 68">
                <a:extLst>
                  <a:ext uri="{FF2B5EF4-FFF2-40B4-BE49-F238E27FC236}">
                    <a16:creationId xmlns:a16="http://schemas.microsoft.com/office/drawing/2014/main" id="{02BE415B-AD69-E605-D78B-D7749F89BE49}"/>
                  </a:ext>
                </a:extLst>
              </p:cNvPr>
              <p:cNvSpPr/>
              <p:nvPr/>
            </p:nvSpPr>
            <p:spPr>
              <a:xfrm>
                <a:off x="4235767" y="4103370"/>
                <a:ext cx="657225" cy="133350"/>
              </a:xfrm>
              <a:custGeom>
                <a:avLst/>
                <a:gdLst>
                  <a:gd name="connsiteX0" fmla="*/ 0 w 657225"/>
                  <a:gd name="connsiteY0" fmla="*/ 100013 h 133350"/>
                  <a:gd name="connsiteX1" fmla="*/ 658177 w 657225"/>
                  <a:gd name="connsiteY1" fmla="*/ 0 h 133350"/>
                  <a:gd name="connsiteX2" fmla="*/ 663892 w 657225"/>
                  <a:gd name="connsiteY2" fmla="*/ 36195 h 133350"/>
                  <a:gd name="connsiteX3" fmla="*/ 4763 w 657225"/>
                  <a:gd name="connsiteY3" fmla="*/ 137160 h 133350"/>
                </a:gdLst>
                <a:ahLst/>
                <a:cxnLst>
                  <a:cxn ang="0">
                    <a:pos x="connsiteX0" y="connsiteY0"/>
                  </a:cxn>
                  <a:cxn ang="0">
                    <a:pos x="connsiteX1" y="connsiteY1"/>
                  </a:cxn>
                  <a:cxn ang="0">
                    <a:pos x="connsiteX2" y="connsiteY2"/>
                  </a:cxn>
                  <a:cxn ang="0">
                    <a:pos x="connsiteX3" y="connsiteY3"/>
                  </a:cxn>
                </a:cxnLst>
                <a:rect l="l" t="t" r="r" b="b"/>
                <a:pathLst>
                  <a:path w="657225" h="133350">
                    <a:moveTo>
                      <a:pt x="0" y="100013"/>
                    </a:moveTo>
                    <a:lnTo>
                      <a:pt x="658177" y="0"/>
                    </a:lnTo>
                    <a:lnTo>
                      <a:pt x="663892" y="36195"/>
                    </a:lnTo>
                    <a:lnTo>
                      <a:pt x="4763" y="137160"/>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70" name="Freihandform: Form 69">
                <a:extLst>
                  <a:ext uri="{FF2B5EF4-FFF2-40B4-BE49-F238E27FC236}">
                    <a16:creationId xmlns:a16="http://schemas.microsoft.com/office/drawing/2014/main" id="{D880ABE1-41DD-355E-09CF-1135B20BEA75}"/>
                  </a:ext>
                </a:extLst>
              </p:cNvPr>
              <p:cNvSpPr/>
              <p:nvPr/>
            </p:nvSpPr>
            <p:spPr>
              <a:xfrm>
                <a:off x="5623559" y="3827145"/>
                <a:ext cx="657225" cy="161925"/>
              </a:xfrm>
              <a:custGeom>
                <a:avLst/>
                <a:gdLst>
                  <a:gd name="connsiteX0" fmla="*/ 0 w 657225"/>
                  <a:gd name="connsiteY0" fmla="*/ 131445 h 161925"/>
                  <a:gd name="connsiteX1" fmla="*/ 652463 w 657225"/>
                  <a:gd name="connsiteY1" fmla="*/ 0 h 161925"/>
                  <a:gd name="connsiteX2" fmla="*/ 661035 w 657225"/>
                  <a:gd name="connsiteY2" fmla="*/ 35242 h 161925"/>
                  <a:gd name="connsiteX3" fmla="*/ 6668 w 657225"/>
                  <a:gd name="connsiteY3" fmla="*/ 167640 h 161925"/>
                  <a:gd name="connsiteX4" fmla="*/ 0 w 657225"/>
                  <a:gd name="connsiteY4" fmla="*/ 131445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25" h="161925">
                    <a:moveTo>
                      <a:pt x="0" y="131445"/>
                    </a:moveTo>
                    <a:cubicBezTo>
                      <a:pt x="219075" y="92392"/>
                      <a:pt x="436245" y="50483"/>
                      <a:pt x="652463" y="0"/>
                    </a:cubicBezTo>
                    <a:lnTo>
                      <a:pt x="661035" y="35242"/>
                    </a:lnTo>
                    <a:cubicBezTo>
                      <a:pt x="443865" y="86677"/>
                      <a:pt x="225743" y="128588"/>
                      <a:pt x="6668" y="167640"/>
                    </a:cubicBezTo>
                    <a:lnTo>
                      <a:pt x="0" y="131445"/>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71" name="Freihandform: Form 70">
                <a:extLst>
                  <a:ext uri="{FF2B5EF4-FFF2-40B4-BE49-F238E27FC236}">
                    <a16:creationId xmlns:a16="http://schemas.microsoft.com/office/drawing/2014/main" id="{AD4583D0-59B5-055A-E1C7-D6FEF9FFBA06}"/>
                  </a:ext>
                </a:extLst>
              </p:cNvPr>
              <p:cNvSpPr/>
              <p:nvPr/>
            </p:nvSpPr>
            <p:spPr>
              <a:xfrm>
                <a:off x="6830377" y="3370897"/>
                <a:ext cx="152400" cy="257175"/>
              </a:xfrm>
              <a:custGeom>
                <a:avLst/>
                <a:gdLst>
                  <a:gd name="connsiteX0" fmla="*/ 63818 w 152400"/>
                  <a:gd name="connsiteY0" fmla="*/ 238125 h 257175"/>
                  <a:gd name="connsiteX1" fmla="*/ 110490 w 152400"/>
                  <a:gd name="connsiteY1" fmla="*/ 186690 h 257175"/>
                  <a:gd name="connsiteX2" fmla="*/ 115253 w 152400"/>
                  <a:gd name="connsiteY2" fmla="*/ 172403 h 257175"/>
                  <a:gd name="connsiteX3" fmla="*/ 116205 w 152400"/>
                  <a:gd name="connsiteY3" fmla="*/ 165735 h 257175"/>
                  <a:gd name="connsiteX4" fmla="*/ 116205 w 152400"/>
                  <a:gd name="connsiteY4" fmla="*/ 157163 h 257175"/>
                  <a:gd name="connsiteX5" fmla="*/ 107633 w 152400"/>
                  <a:gd name="connsiteY5" fmla="*/ 124778 h 257175"/>
                  <a:gd name="connsiteX6" fmla="*/ 88583 w 152400"/>
                  <a:gd name="connsiteY6" fmla="*/ 95250 h 257175"/>
                  <a:gd name="connsiteX7" fmla="*/ 62865 w 152400"/>
                  <a:gd name="connsiteY7" fmla="*/ 69533 h 257175"/>
                  <a:gd name="connsiteX8" fmla="*/ 0 w 152400"/>
                  <a:gd name="connsiteY8" fmla="*/ 26670 h 257175"/>
                  <a:gd name="connsiteX9" fmla="*/ 14288 w 152400"/>
                  <a:gd name="connsiteY9" fmla="*/ 0 h 257175"/>
                  <a:gd name="connsiteX10" fmla="*/ 83820 w 152400"/>
                  <a:gd name="connsiteY10" fmla="*/ 43815 h 257175"/>
                  <a:gd name="connsiteX11" fmla="*/ 114300 w 152400"/>
                  <a:gd name="connsiteY11" fmla="*/ 72390 h 257175"/>
                  <a:gd name="connsiteX12" fmla="*/ 139065 w 152400"/>
                  <a:gd name="connsiteY12" fmla="*/ 108585 h 257175"/>
                  <a:gd name="connsiteX13" fmla="*/ 152400 w 152400"/>
                  <a:gd name="connsiteY13" fmla="*/ 152400 h 257175"/>
                  <a:gd name="connsiteX14" fmla="*/ 153353 w 152400"/>
                  <a:gd name="connsiteY14" fmla="*/ 163830 h 257175"/>
                  <a:gd name="connsiteX15" fmla="*/ 152400 w 152400"/>
                  <a:gd name="connsiteY15" fmla="*/ 176213 h 257175"/>
                  <a:gd name="connsiteX16" fmla="*/ 144780 w 152400"/>
                  <a:gd name="connsiteY16" fmla="*/ 200025 h 257175"/>
                  <a:gd name="connsiteX17" fmla="*/ 86678 w 152400"/>
                  <a:gd name="connsiteY17" fmla="*/ 264795 h 257175"/>
                  <a:gd name="connsiteX18" fmla="*/ 63818 w 152400"/>
                  <a:gd name="connsiteY18" fmla="*/ 23812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257175">
                    <a:moveTo>
                      <a:pt x="63818" y="238125"/>
                    </a:moveTo>
                    <a:cubicBezTo>
                      <a:pt x="83820" y="222885"/>
                      <a:pt x="101918" y="205740"/>
                      <a:pt x="110490" y="186690"/>
                    </a:cubicBezTo>
                    <a:cubicBezTo>
                      <a:pt x="112395" y="181928"/>
                      <a:pt x="114300" y="177165"/>
                      <a:pt x="115253" y="172403"/>
                    </a:cubicBezTo>
                    <a:cubicBezTo>
                      <a:pt x="115253" y="170498"/>
                      <a:pt x="116205" y="167640"/>
                      <a:pt x="116205" y="165735"/>
                    </a:cubicBezTo>
                    <a:lnTo>
                      <a:pt x="116205" y="157163"/>
                    </a:lnTo>
                    <a:cubicBezTo>
                      <a:pt x="115253" y="146685"/>
                      <a:pt x="112395" y="135255"/>
                      <a:pt x="107633" y="124778"/>
                    </a:cubicBezTo>
                    <a:cubicBezTo>
                      <a:pt x="102870" y="114300"/>
                      <a:pt x="96203" y="104775"/>
                      <a:pt x="88583" y="95250"/>
                    </a:cubicBezTo>
                    <a:cubicBezTo>
                      <a:pt x="80963" y="85725"/>
                      <a:pt x="71438" y="77153"/>
                      <a:pt x="62865" y="69533"/>
                    </a:cubicBezTo>
                    <a:cubicBezTo>
                      <a:pt x="43815" y="53340"/>
                      <a:pt x="21908" y="40005"/>
                      <a:pt x="0" y="26670"/>
                    </a:cubicBezTo>
                    <a:lnTo>
                      <a:pt x="14288" y="0"/>
                    </a:lnTo>
                    <a:cubicBezTo>
                      <a:pt x="38100" y="12383"/>
                      <a:pt x="61913" y="26670"/>
                      <a:pt x="83820" y="43815"/>
                    </a:cubicBezTo>
                    <a:cubicBezTo>
                      <a:pt x="94298" y="52388"/>
                      <a:pt x="104775" y="61913"/>
                      <a:pt x="114300" y="72390"/>
                    </a:cubicBezTo>
                    <a:cubicBezTo>
                      <a:pt x="123825" y="82868"/>
                      <a:pt x="132398" y="95250"/>
                      <a:pt x="139065" y="108585"/>
                    </a:cubicBezTo>
                    <a:cubicBezTo>
                      <a:pt x="145733" y="121920"/>
                      <a:pt x="150495" y="137160"/>
                      <a:pt x="152400" y="152400"/>
                    </a:cubicBezTo>
                    <a:lnTo>
                      <a:pt x="153353" y="163830"/>
                    </a:lnTo>
                    <a:cubicBezTo>
                      <a:pt x="153353" y="167640"/>
                      <a:pt x="153353" y="172403"/>
                      <a:pt x="152400" y="176213"/>
                    </a:cubicBezTo>
                    <a:cubicBezTo>
                      <a:pt x="151448" y="184785"/>
                      <a:pt x="148590" y="192405"/>
                      <a:pt x="144780" y="200025"/>
                    </a:cubicBezTo>
                    <a:cubicBezTo>
                      <a:pt x="131445" y="228600"/>
                      <a:pt x="108585" y="248603"/>
                      <a:pt x="86678" y="264795"/>
                    </a:cubicBezTo>
                    <a:lnTo>
                      <a:pt x="63818" y="238125"/>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grpSp>
        <p:grpSp>
          <p:nvGrpSpPr>
            <p:cNvPr id="8" name="Gruppieren 7">
              <a:extLst>
                <a:ext uri="{FF2B5EF4-FFF2-40B4-BE49-F238E27FC236}">
                  <a16:creationId xmlns:a16="http://schemas.microsoft.com/office/drawing/2014/main" id="{4C07A0FA-8AF2-FB4B-6943-07810CC1D7A0}"/>
                </a:ext>
              </a:extLst>
            </p:cNvPr>
            <p:cNvGrpSpPr/>
            <p:nvPr/>
          </p:nvGrpSpPr>
          <p:grpSpPr>
            <a:xfrm>
              <a:off x="-245227" y="1778805"/>
              <a:ext cx="13863968" cy="4290591"/>
              <a:chOff x="-245227" y="1778805"/>
              <a:chExt cx="13863968" cy="4290591"/>
            </a:xfrm>
          </p:grpSpPr>
          <p:sp>
            <p:nvSpPr>
              <p:cNvPr id="9" name="Freihandform: Form 8">
                <a:extLst>
                  <a:ext uri="{FF2B5EF4-FFF2-40B4-BE49-F238E27FC236}">
                    <a16:creationId xmlns:a16="http://schemas.microsoft.com/office/drawing/2014/main" id="{615DED71-354C-1D86-5CFB-00CCE9543338}"/>
                  </a:ext>
                </a:extLst>
              </p:cNvPr>
              <p:cNvSpPr/>
              <p:nvPr/>
            </p:nvSpPr>
            <p:spPr>
              <a:xfrm>
                <a:off x="4681665" y="2674959"/>
                <a:ext cx="178939" cy="48450"/>
              </a:xfrm>
              <a:custGeom>
                <a:avLst/>
                <a:gdLst>
                  <a:gd name="connsiteX0" fmla="*/ 0 w 133350"/>
                  <a:gd name="connsiteY0" fmla="*/ 41910 h 38100"/>
                  <a:gd name="connsiteX1" fmla="*/ 5715 w 133350"/>
                  <a:gd name="connsiteY1" fmla="*/ 32385 h 38100"/>
                  <a:gd name="connsiteX2" fmla="*/ 14288 w 133350"/>
                  <a:gd name="connsiteY2" fmla="*/ 27622 h 38100"/>
                  <a:gd name="connsiteX3" fmla="*/ 31432 w 133350"/>
                  <a:gd name="connsiteY3" fmla="*/ 20955 h 38100"/>
                  <a:gd name="connsiteX4" fmla="*/ 66675 w 133350"/>
                  <a:gd name="connsiteY4" fmla="*/ 12383 h 38100"/>
                  <a:gd name="connsiteX5" fmla="*/ 137160 w 133350"/>
                  <a:gd name="connsiteY5" fmla="*/ 0 h 38100"/>
                  <a:gd name="connsiteX6" fmla="*/ 138113 w 133350"/>
                  <a:gd name="connsiteY6" fmla="*/ 4763 h 38100"/>
                  <a:gd name="connsiteX7" fmla="*/ 67628 w 133350"/>
                  <a:gd name="connsiteY7" fmla="*/ 17145 h 38100"/>
                  <a:gd name="connsiteX8" fmla="*/ 33338 w 133350"/>
                  <a:gd name="connsiteY8" fmla="*/ 25718 h 38100"/>
                  <a:gd name="connsiteX9" fmla="*/ 17145 w 133350"/>
                  <a:gd name="connsiteY9" fmla="*/ 31433 h 38100"/>
                  <a:gd name="connsiteX10" fmla="*/ 5715 w 133350"/>
                  <a:gd name="connsiteY10" fmla="*/ 40958 h 38100"/>
                  <a:gd name="connsiteX11" fmla="*/ 0 w 133350"/>
                  <a:gd name="connsiteY11" fmla="*/ 4095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38100">
                    <a:moveTo>
                      <a:pt x="0" y="41910"/>
                    </a:moveTo>
                    <a:cubicBezTo>
                      <a:pt x="0" y="37147"/>
                      <a:pt x="2857" y="35243"/>
                      <a:pt x="5715" y="32385"/>
                    </a:cubicBezTo>
                    <a:cubicBezTo>
                      <a:pt x="8572" y="30480"/>
                      <a:pt x="11430" y="28575"/>
                      <a:pt x="14288" y="27622"/>
                    </a:cubicBezTo>
                    <a:cubicBezTo>
                      <a:pt x="20003" y="24765"/>
                      <a:pt x="25717" y="22860"/>
                      <a:pt x="31432" y="20955"/>
                    </a:cubicBezTo>
                    <a:cubicBezTo>
                      <a:pt x="42863" y="17145"/>
                      <a:pt x="54292" y="14288"/>
                      <a:pt x="66675" y="12383"/>
                    </a:cubicBezTo>
                    <a:cubicBezTo>
                      <a:pt x="90488" y="7620"/>
                      <a:pt x="113347" y="3810"/>
                      <a:pt x="137160" y="0"/>
                    </a:cubicBezTo>
                    <a:lnTo>
                      <a:pt x="138113" y="4763"/>
                    </a:lnTo>
                    <a:cubicBezTo>
                      <a:pt x="114300" y="8572"/>
                      <a:pt x="91440" y="12383"/>
                      <a:pt x="67628" y="17145"/>
                    </a:cubicBezTo>
                    <a:cubicBezTo>
                      <a:pt x="56197" y="20003"/>
                      <a:pt x="44767" y="21908"/>
                      <a:pt x="33338" y="25718"/>
                    </a:cubicBezTo>
                    <a:cubicBezTo>
                      <a:pt x="27622" y="27622"/>
                      <a:pt x="21907" y="29528"/>
                      <a:pt x="17145" y="31433"/>
                    </a:cubicBezTo>
                    <a:cubicBezTo>
                      <a:pt x="12382" y="33338"/>
                      <a:pt x="6667" y="37147"/>
                      <a:pt x="5715" y="40958"/>
                    </a:cubicBezTo>
                    <a:lnTo>
                      <a:pt x="0" y="40958"/>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10" name="Freihandform: Form 9">
                <a:extLst>
                  <a:ext uri="{FF2B5EF4-FFF2-40B4-BE49-F238E27FC236}">
                    <a16:creationId xmlns:a16="http://schemas.microsoft.com/office/drawing/2014/main" id="{51BFD52F-86DD-AAB8-21E3-9EF9C240357D}"/>
                  </a:ext>
                </a:extLst>
              </p:cNvPr>
              <p:cNvSpPr/>
              <p:nvPr/>
            </p:nvSpPr>
            <p:spPr>
              <a:xfrm>
                <a:off x="5068940" y="2634988"/>
                <a:ext cx="191721" cy="12112"/>
              </a:xfrm>
              <a:custGeom>
                <a:avLst/>
                <a:gdLst>
                  <a:gd name="connsiteX0" fmla="*/ 0 w 142875"/>
                  <a:gd name="connsiteY0" fmla="*/ 14288 h 9525"/>
                  <a:gd name="connsiteX1" fmla="*/ 142875 w 142875"/>
                  <a:gd name="connsiteY1" fmla="*/ 0 h 9525"/>
                  <a:gd name="connsiteX2" fmla="*/ 142875 w 142875"/>
                  <a:gd name="connsiteY2" fmla="*/ 3810 h 9525"/>
                  <a:gd name="connsiteX3" fmla="*/ 953 w 142875"/>
                  <a:gd name="connsiteY3" fmla="*/ 18097 h 9525"/>
                </a:gdLst>
                <a:ahLst/>
                <a:cxnLst>
                  <a:cxn ang="0">
                    <a:pos x="connsiteX0" y="connsiteY0"/>
                  </a:cxn>
                  <a:cxn ang="0">
                    <a:pos x="connsiteX1" y="connsiteY1"/>
                  </a:cxn>
                  <a:cxn ang="0">
                    <a:pos x="connsiteX2" y="connsiteY2"/>
                  </a:cxn>
                  <a:cxn ang="0">
                    <a:pos x="connsiteX3" y="connsiteY3"/>
                  </a:cxn>
                </a:cxnLst>
                <a:rect l="l" t="t" r="r" b="b"/>
                <a:pathLst>
                  <a:path w="142875" h="9525">
                    <a:moveTo>
                      <a:pt x="0" y="14288"/>
                    </a:moveTo>
                    <a:lnTo>
                      <a:pt x="142875" y="0"/>
                    </a:lnTo>
                    <a:lnTo>
                      <a:pt x="142875" y="3810"/>
                    </a:lnTo>
                    <a:lnTo>
                      <a:pt x="953" y="18097"/>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11" name="Freihandform: Form 10">
                <a:extLst>
                  <a:ext uri="{FF2B5EF4-FFF2-40B4-BE49-F238E27FC236}">
                    <a16:creationId xmlns:a16="http://schemas.microsoft.com/office/drawing/2014/main" id="{88CC80DC-49CB-4120-4914-82CBE94F6D40}"/>
                  </a:ext>
                </a:extLst>
              </p:cNvPr>
              <p:cNvSpPr/>
              <p:nvPr/>
            </p:nvSpPr>
            <p:spPr>
              <a:xfrm>
                <a:off x="5454939" y="2604708"/>
                <a:ext cx="191721" cy="12112"/>
              </a:xfrm>
              <a:custGeom>
                <a:avLst/>
                <a:gdLst>
                  <a:gd name="connsiteX0" fmla="*/ 0 w 142875"/>
                  <a:gd name="connsiteY0" fmla="*/ 9525 h 9525"/>
                  <a:gd name="connsiteX1" fmla="*/ 142875 w 142875"/>
                  <a:gd name="connsiteY1" fmla="*/ 0 h 9525"/>
                  <a:gd name="connsiteX2" fmla="*/ 142875 w 142875"/>
                  <a:gd name="connsiteY2" fmla="*/ 3810 h 9525"/>
                  <a:gd name="connsiteX3" fmla="*/ 0 w 142875"/>
                  <a:gd name="connsiteY3" fmla="*/ 13335 h 9525"/>
                </a:gdLst>
                <a:ahLst/>
                <a:cxnLst>
                  <a:cxn ang="0">
                    <a:pos x="connsiteX0" y="connsiteY0"/>
                  </a:cxn>
                  <a:cxn ang="0">
                    <a:pos x="connsiteX1" y="connsiteY1"/>
                  </a:cxn>
                  <a:cxn ang="0">
                    <a:pos x="connsiteX2" y="connsiteY2"/>
                  </a:cxn>
                  <a:cxn ang="0">
                    <a:pos x="connsiteX3" y="connsiteY3"/>
                  </a:cxn>
                </a:cxnLst>
                <a:rect l="l" t="t" r="r" b="b"/>
                <a:pathLst>
                  <a:path w="142875" h="9525">
                    <a:moveTo>
                      <a:pt x="0" y="9525"/>
                    </a:moveTo>
                    <a:lnTo>
                      <a:pt x="142875" y="0"/>
                    </a:lnTo>
                    <a:lnTo>
                      <a:pt x="142875" y="3810"/>
                    </a:lnTo>
                    <a:lnTo>
                      <a:pt x="0" y="13335"/>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12" name="Freihandform: Form 11">
                <a:extLst>
                  <a:ext uri="{FF2B5EF4-FFF2-40B4-BE49-F238E27FC236}">
                    <a16:creationId xmlns:a16="http://schemas.microsoft.com/office/drawing/2014/main" id="{4DCBCE1D-9135-2D30-8E6C-919322745269}"/>
                  </a:ext>
                </a:extLst>
              </p:cNvPr>
              <p:cNvSpPr/>
              <p:nvPr/>
            </p:nvSpPr>
            <p:spPr>
              <a:xfrm>
                <a:off x="5838380" y="2581693"/>
                <a:ext cx="191721" cy="12112"/>
              </a:xfrm>
              <a:custGeom>
                <a:avLst/>
                <a:gdLst>
                  <a:gd name="connsiteX0" fmla="*/ 0 w 142875"/>
                  <a:gd name="connsiteY0" fmla="*/ 6667 h 9525"/>
                  <a:gd name="connsiteX1" fmla="*/ 141922 w 142875"/>
                  <a:gd name="connsiteY1" fmla="*/ 0 h 9525"/>
                  <a:gd name="connsiteX2" fmla="*/ 142875 w 142875"/>
                  <a:gd name="connsiteY2" fmla="*/ 3810 h 9525"/>
                  <a:gd name="connsiteX3" fmla="*/ 0 w 142875"/>
                  <a:gd name="connsiteY3" fmla="*/ 10477 h 9525"/>
                </a:gdLst>
                <a:ahLst/>
                <a:cxnLst>
                  <a:cxn ang="0">
                    <a:pos x="connsiteX0" y="connsiteY0"/>
                  </a:cxn>
                  <a:cxn ang="0">
                    <a:pos x="connsiteX1" y="connsiteY1"/>
                  </a:cxn>
                  <a:cxn ang="0">
                    <a:pos x="connsiteX2" y="connsiteY2"/>
                  </a:cxn>
                  <a:cxn ang="0">
                    <a:pos x="connsiteX3" y="connsiteY3"/>
                  </a:cxn>
                </a:cxnLst>
                <a:rect l="l" t="t" r="r" b="b"/>
                <a:pathLst>
                  <a:path w="142875" h="9525">
                    <a:moveTo>
                      <a:pt x="0" y="6667"/>
                    </a:moveTo>
                    <a:lnTo>
                      <a:pt x="141922" y="0"/>
                    </a:lnTo>
                    <a:lnTo>
                      <a:pt x="142875" y="3810"/>
                    </a:lnTo>
                    <a:lnTo>
                      <a:pt x="0" y="10477"/>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13" name="Freihandform: Form 12">
                <a:extLst>
                  <a:ext uri="{FF2B5EF4-FFF2-40B4-BE49-F238E27FC236}">
                    <a16:creationId xmlns:a16="http://schemas.microsoft.com/office/drawing/2014/main" id="{03A5D53C-6156-5CD1-481B-501381BA885C}"/>
                  </a:ext>
                </a:extLst>
              </p:cNvPr>
              <p:cNvSpPr/>
              <p:nvPr/>
            </p:nvSpPr>
            <p:spPr>
              <a:xfrm>
                <a:off x="6220542" y="2565946"/>
                <a:ext cx="191721" cy="12112"/>
              </a:xfrm>
              <a:custGeom>
                <a:avLst/>
                <a:gdLst>
                  <a:gd name="connsiteX0" fmla="*/ 0 w 142875"/>
                  <a:gd name="connsiteY0" fmla="*/ 5715 h 9525"/>
                  <a:gd name="connsiteX1" fmla="*/ 142875 w 142875"/>
                  <a:gd name="connsiteY1" fmla="*/ 0 h 9525"/>
                  <a:gd name="connsiteX2" fmla="*/ 142875 w 142875"/>
                  <a:gd name="connsiteY2" fmla="*/ 2858 h 9525"/>
                  <a:gd name="connsiteX3" fmla="*/ 0 w 142875"/>
                  <a:gd name="connsiteY3" fmla="*/ 9525 h 9525"/>
                </a:gdLst>
                <a:ahLst/>
                <a:cxnLst>
                  <a:cxn ang="0">
                    <a:pos x="connsiteX0" y="connsiteY0"/>
                  </a:cxn>
                  <a:cxn ang="0">
                    <a:pos x="connsiteX1" y="connsiteY1"/>
                  </a:cxn>
                  <a:cxn ang="0">
                    <a:pos x="connsiteX2" y="connsiteY2"/>
                  </a:cxn>
                  <a:cxn ang="0">
                    <a:pos x="connsiteX3" y="connsiteY3"/>
                  </a:cxn>
                </a:cxnLst>
                <a:rect l="l" t="t" r="r" b="b"/>
                <a:pathLst>
                  <a:path w="142875" h="9525">
                    <a:moveTo>
                      <a:pt x="0" y="5715"/>
                    </a:moveTo>
                    <a:lnTo>
                      <a:pt x="142875" y="0"/>
                    </a:lnTo>
                    <a:lnTo>
                      <a:pt x="142875" y="2858"/>
                    </a:lnTo>
                    <a:lnTo>
                      <a:pt x="0" y="9525"/>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14" name="Freihandform: Form 13">
                <a:extLst>
                  <a:ext uri="{FF2B5EF4-FFF2-40B4-BE49-F238E27FC236}">
                    <a16:creationId xmlns:a16="http://schemas.microsoft.com/office/drawing/2014/main" id="{DDD91468-4A7F-DB57-0298-F71CD8C6B458}"/>
                  </a:ext>
                </a:extLst>
              </p:cNvPr>
              <p:cNvSpPr/>
              <p:nvPr/>
            </p:nvSpPr>
            <p:spPr>
              <a:xfrm>
                <a:off x="6603983" y="2551411"/>
                <a:ext cx="178939" cy="12112"/>
              </a:xfrm>
              <a:custGeom>
                <a:avLst/>
                <a:gdLst>
                  <a:gd name="connsiteX0" fmla="*/ 0 w 133350"/>
                  <a:gd name="connsiteY0" fmla="*/ 5715 h 0"/>
                  <a:gd name="connsiteX1" fmla="*/ 141923 w 133350"/>
                  <a:gd name="connsiteY1" fmla="*/ 0 h 0"/>
                  <a:gd name="connsiteX2" fmla="*/ 141923 w 133350"/>
                  <a:gd name="connsiteY2" fmla="*/ 2858 h 0"/>
                  <a:gd name="connsiteX3" fmla="*/ 0 w 133350"/>
                  <a:gd name="connsiteY3" fmla="*/ 8573 h 0"/>
                </a:gdLst>
                <a:ahLst/>
                <a:cxnLst>
                  <a:cxn ang="0">
                    <a:pos x="connsiteX0" y="connsiteY0"/>
                  </a:cxn>
                  <a:cxn ang="0">
                    <a:pos x="connsiteX1" y="connsiteY1"/>
                  </a:cxn>
                  <a:cxn ang="0">
                    <a:pos x="connsiteX2" y="connsiteY2"/>
                  </a:cxn>
                  <a:cxn ang="0">
                    <a:pos x="connsiteX3" y="connsiteY3"/>
                  </a:cxn>
                </a:cxnLst>
                <a:rect l="l" t="t" r="r" b="b"/>
                <a:pathLst>
                  <a:path w="133350">
                    <a:moveTo>
                      <a:pt x="0" y="5715"/>
                    </a:moveTo>
                    <a:lnTo>
                      <a:pt x="141923" y="0"/>
                    </a:lnTo>
                    <a:lnTo>
                      <a:pt x="141923" y="2858"/>
                    </a:lnTo>
                    <a:lnTo>
                      <a:pt x="0" y="857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15" name="Freihandform: Form 14">
                <a:extLst>
                  <a:ext uri="{FF2B5EF4-FFF2-40B4-BE49-F238E27FC236}">
                    <a16:creationId xmlns:a16="http://schemas.microsoft.com/office/drawing/2014/main" id="{34B3F09E-BF31-FE20-76CC-F6FD3FCFEC84}"/>
                  </a:ext>
                </a:extLst>
              </p:cNvPr>
              <p:cNvSpPr/>
              <p:nvPr/>
            </p:nvSpPr>
            <p:spPr>
              <a:xfrm>
                <a:off x="6986147" y="2538088"/>
                <a:ext cx="191721" cy="12112"/>
              </a:xfrm>
              <a:custGeom>
                <a:avLst/>
                <a:gdLst>
                  <a:gd name="connsiteX0" fmla="*/ 0 w 142875"/>
                  <a:gd name="connsiteY0" fmla="*/ 4763 h 0"/>
                  <a:gd name="connsiteX1" fmla="*/ 142875 w 142875"/>
                  <a:gd name="connsiteY1" fmla="*/ 0 h 0"/>
                  <a:gd name="connsiteX2" fmla="*/ 142875 w 142875"/>
                  <a:gd name="connsiteY2" fmla="*/ 2857 h 0"/>
                  <a:gd name="connsiteX3" fmla="*/ 0 w 142875"/>
                  <a:gd name="connsiteY3" fmla="*/ 8572 h 0"/>
                </a:gdLst>
                <a:ahLst/>
                <a:cxnLst>
                  <a:cxn ang="0">
                    <a:pos x="connsiteX0" y="connsiteY0"/>
                  </a:cxn>
                  <a:cxn ang="0">
                    <a:pos x="connsiteX1" y="connsiteY1"/>
                  </a:cxn>
                  <a:cxn ang="0">
                    <a:pos x="connsiteX2" y="connsiteY2"/>
                  </a:cxn>
                  <a:cxn ang="0">
                    <a:pos x="connsiteX3" y="connsiteY3"/>
                  </a:cxn>
                </a:cxnLst>
                <a:rect l="l" t="t" r="r" b="b"/>
                <a:pathLst>
                  <a:path w="142875">
                    <a:moveTo>
                      <a:pt x="0" y="4763"/>
                    </a:moveTo>
                    <a:lnTo>
                      <a:pt x="142875" y="0"/>
                    </a:lnTo>
                    <a:lnTo>
                      <a:pt x="142875" y="2857"/>
                    </a:lnTo>
                    <a:lnTo>
                      <a:pt x="0" y="8572"/>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16" name="Freihandform: Form 15">
                <a:extLst>
                  <a:ext uri="{FF2B5EF4-FFF2-40B4-BE49-F238E27FC236}">
                    <a16:creationId xmlns:a16="http://schemas.microsoft.com/office/drawing/2014/main" id="{BA5C6562-A613-899D-D655-38780D73CA61}"/>
                  </a:ext>
                </a:extLst>
              </p:cNvPr>
              <p:cNvSpPr/>
              <p:nvPr/>
            </p:nvSpPr>
            <p:spPr>
              <a:xfrm>
                <a:off x="7369588" y="2525976"/>
                <a:ext cx="191721" cy="12112"/>
              </a:xfrm>
              <a:custGeom>
                <a:avLst/>
                <a:gdLst>
                  <a:gd name="connsiteX0" fmla="*/ 0 w 142875"/>
                  <a:gd name="connsiteY0" fmla="*/ 4763 h 0"/>
                  <a:gd name="connsiteX1" fmla="*/ 142875 w 142875"/>
                  <a:gd name="connsiteY1" fmla="*/ 0 h 0"/>
                  <a:gd name="connsiteX2" fmla="*/ 142875 w 142875"/>
                  <a:gd name="connsiteY2" fmla="*/ 2857 h 0"/>
                  <a:gd name="connsiteX3" fmla="*/ 0 w 142875"/>
                  <a:gd name="connsiteY3" fmla="*/ 7620 h 0"/>
                </a:gdLst>
                <a:ahLst/>
                <a:cxnLst>
                  <a:cxn ang="0">
                    <a:pos x="connsiteX0" y="connsiteY0"/>
                  </a:cxn>
                  <a:cxn ang="0">
                    <a:pos x="connsiteX1" y="connsiteY1"/>
                  </a:cxn>
                  <a:cxn ang="0">
                    <a:pos x="connsiteX2" y="connsiteY2"/>
                  </a:cxn>
                  <a:cxn ang="0">
                    <a:pos x="connsiteX3" y="connsiteY3"/>
                  </a:cxn>
                </a:cxnLst>
                <a:rect l="l" t="t" r="r" b="b"/>
                <a:pathLst>
                  <a:path w="142875">
                    <a:moveTo>
                      <a:pt x="0" y="4763"/>
                    </a:moveTo>
                    <a:lnTo>
                      <a:pt x="142875" y="0"/>
                    </a:lnTo>
                    <a:lnTo>
                      <a:pt x="142875" y="2857"/>
                    </a:lnTo>
                    <a:lnTo>
                      <a:pt x="0" y="7620"/>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17" name="Freihandform: Form 16">
                <a:extLst>
                  <a:ext uri="{FF2B5EF4-FFF2-40B4-BE49-F238E27FC236}">
                    <a16:creationId xmlns:a16="http://schemas.microsoft.com/office/drawing/2014/main" id="{C94A9C05-FBAC-3B07-4E02-EA578FF70BFE}"/>
                  </a:ext>
                </a:extLst>
              </p:cNvPr>
              <p:cNvSpPr/>
              <p:nvPr/>
            </p:nvSpPr>
            <p:spPr>
              <a:xfrm>
                <a:off x="7751751" y="2513863"/>
                <a:ext cx="191721" cy="12112"/>
              </a:xfrm>
              <a:custGeom>
                <a:avLst/>
                <a:gdLst>
                  <a:gd name="connsiteX0" fmla="*/ 0 w 142875"/>
                  <a:gd name="connsiteY0" fmla="*/ 4763 h 0"/>
                  <a:gd name="connsiteX1" fmla="*/ 142875 w 142875"/>
                  <a:gd name="connsiteY1" fmla="*/ 0 h 0"/>
                  <a:gd name="connsiteX2" fmla="*/ 142875 w 142875"/>
                  <a:gd name="connsiteY2" fmla="*/ 2857 h 0"/>
                  <a:gd name="connsiteX3" fmla="*/ 953 w 142875"/>
                  <a:gd name="connsiteY3" fmla="*/ 7620 h 0"/>
                </a:gdLst>
                <a:ahLst/>
                <a:cxnLst>
                  <a:cxn ang="0">
                    <a:pos x="connsiteX0" y="connsiteY0"/>
                  </a:cxn>
                  <a:cxn ang="0">
                    <a:pos x="connsiteX1" y="connsiteY1"/>
                  </a:cxn>
                  <a:cxn ang="0">
                    <a:pos x="connsiteX2" y="connsiteY2"/>
                  </a:cxn>
                  <a:cxn ang="0">
                    <a:pos x="connsiteX3" y="connsiteY3"/>
                  </a:cxn>
                </a:cxnLst>
                <a:rect l="l" t="t" r="r" b="b"/>
                <a:pathLst>
                  <a:path w="142875">
                    <a:moveTo>
                      <a:pt x="0" y="4763"/>
                    </a:moveTo>
                    <a:lnTo>
                      <a:pt x="142875" y="0"/>
                    </a:lnTo>
                    <a:lnTo>
                      <a:pt x="142875" y="2857"/>
                    </a:lnTo>
                    <a:lnTo>
                      <a:pt x="953" y="7620"/>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18" name="Freihandform: Form 17">
                <a:extLst>
                  <a:ext uri="{FF2B5EF4-FFF2-40B4-BE49-F238E27FC236}">
                    <a16:creationId xmlns:a16="http://schemas.microsoft.com/office/drawing/2014/main" id="{0FEDDF16-357A-376F-E4D0-16CCB35BDB73}"/>
                  </a:ext>
                </a:extLst>
              </p:cNvPr>
              <p:cNvSpPr/>
              <p:nvPr/>
            </p:nvSpPr>
            <p:spPr>
              <a:xfrm>
                <a:off x="8135192" y="2502961"/>
                <a:ext cx="191721" cy="12112"/>
              </a:xfrm>
              <a:custGeom>
                <a:avLst/>
                <a:gdLst>
                  <a:gd name="connsiteX0" fmla="*/ 0 w 142875"/>
                  <a:gd name="connsiteY0" fmla="*/ 4763 h 0"/>
                  <a:gd name="connsiteX1" fmla="*/ 142875 w 142875"/>
                  <a:gd name="connsiteY1" fmla="*/ 0 h 0"/>
                  <a:gd name="connsiteX2" fmla="*/ 142875 w 142875"/>
                  <a:gd name="connsiteY2" fmla="*/ 2858 h 0"/>
                  <a:gd name="connsiteX3" fmla="*/ 0 w 142875"/>
                  <a:gd name="connsiteY3" fmla="*/ 6667 h 0"/>
                </a:gdLst>
                <a:ahLst/>
                <a:cxnLst>
                  <a:cxn ang="0">
                    <a:pos x="connsiteX0" y="connsiteY0"/>
                  </a:cxn>
                  <a:cxn ang="0">
                    <a:pos x="connsiteX1" y="connsiteY1"/>
                  </a:cxn>
                  <a:cxn ang="0">
                    <a:pos x="connsiteX2" y="connsiteY2"/>
                  </a:cxn>
                  <a:cxn ang="0">
                    <a:pos x="connsiteX3" y="connsiteY3"/>
                  </a:cxn>
                </a:cxnLst>
                <a:rect l="l" t="t" r="r" b="b"/>
                <a:pathLst>
                  <a:path w="142875">
                    <a:moveTo>
                      <a:pt x="0" y="4763"/>
                    </a:moveTo>
                    <a:lnTo>
                      <a:pt x="142875" y="0"/>
                    </a:lnTo>
                    <a:lnTo>
                      <a:pt x="142875" y="2858"/>
                    </a:lnTo>
                    <a:lnTo>
                      <a:pt x="0" y="6667"/>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19" name="Freihandform: Form 18">
                <a:extLst>
                  <a:ext uri="{FF2B5EF4-FFF2-40B4-BE49-F238E27FC236}">
                    <a16:creationId xmlns:a16="http://schemas.microsoft.com/office/drawing/2014/main" id="{6EE5D574-0920-E0EE-A64C-0A8B95F129D0}"/>
                  </a:ext>
                </a:extLst>
              </p:cNvPr>
              <p:cNvSpPr/>
              <p:nvPr/>
            </p:nvSpPr>
            <p:spPr>
              <a:xfrm>
                <a:off x="8518633" y="2493271"/>
                <a:ext cx="191721" cy="12112"/>
              </a:xfrm>
              <a:custGeom>
                <a:avLst/>
                <a:gdLst>
                  <a:gd name="connsiteX0" fmla="*/ 0 w 142875"/>
                  <a:gd name="connsiteY0" fmla="*/ 3810 h 0"/>
                  <a:gd name="connsiteX1" fmla="*/ 142875 w 142875"/>
                  <a:gd name="connsiteY1" fmla="*/ 0 h 0"/>
                  <a:gd name="connsiteX2" fmla="*/ 142875 w 142875"/>
                  <a:gd name="connsiteY2" fmla="*/ 1905 h 0"/>
                  <a:gd name="connsiteX3" fmla="*/ 0 w 142875"/>
                  <a:gd name="connsiteY3" fmla="*/ 5715 h 0"/>
                </a:gdLst>
                <a:ahLst/>
                <a:cxnLst>
                  <a:cxn ang="0">
                    <a:pos x="connsiteX0" y="connsiteY0"/>
                  </a:cxn>
                  <a:cxn ang="0">
                    <a:pos x="connsiteX1" y="connsiteY1"/>
                  </a:cxn>
                  <a:cxn ang="0">
                    <a:pos x="connsiteX2" y="connsiteY2"/>
                  </a:cxn>
                  <a:cxn ang="0">
                    <a:pos x="connsiteX3" y="connsiteY3"/>
                  </a:cxn>
                </a:cxnLst>
                <a:rect l="l" t="t" r="r" b="b"/>
                <a:pathLst>
                  <a:path w="142875">
                    <a:moveTo>
                      <a:pt x="0" y="3810"/>
                    </a:moveTo>
                    <a:lnTo>
                      <a:pt x="142875" y="0"/>
                    </a:lnTo>
                    <a:lnTo>
                      <a:pt x="142875" y="1905"/>
                    </a:lnTo>
                    <a:lnTo>
                      <a:pt x="0" y="5715"/>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20" name="Freihandform: Form 19">
                <a:extLst>
                  <a:ext uri="{FF2B5EF4-FFF2-40B4-BE49-F238E27FC236}">
                    <a16:creationId xmlns:a16="http://schemas.microsoft.com/office/drawing/2014/main" id="{3504432D-D076-1403-64F9-85F6DFFE3521}"/>
                  </a:ext>
                </a:extLst>
              </p:cNvPr>
              <p:cNvSpPr/>
              <p:nvPr/>
            </p:nvSpPr>
            <p:spPr>
              <a:xfrm>
                <a:off x="8902074" y="2483583"/>
                <a:ext cx="191721" cy="12112"/>
              </a:xfrm>
              <a:custGeom>
                <a:avLst/>
                <a:gdLst>
                  <a:gd name="connsiteX0" fmla="*/ 0 w 142875"/>
                  <a:gd name="connsiteY0" fmla="*/ 3810 h 0"/>
                  <a:gd name="connsiteX1" fmla="*/ 142875 w 142875"/>
                  <a:gd name="connsiteY1" fmla="*/ 0 h 0"/>
                  <a:gd name="connsiteX2" fmla="*/ 142875 w 142875"/>
                  <a:gd name="connsiteY2" fmla="*/ 1905 h 0"/>
                  <a:gd name="connsiteX3" fmla="*/ 0 w 142875"/>
                  <a:gd name="connsiteY3" fmla="*/ 5715 h 0"/>
                </a:gdLst>
                <a:ahLst/>
                <a:cxnLst>
                  <a:cxn ang="0">
                    <a:pos x="connsiteX0" y="connsiteY0"/>
                  </a:cxn>
                  <a:cxn ang="0">
                    <a:pos x="connsiteX1" y="connsiteY1"/>
                  </a:cxn>
                  <a:cxn ang="0">
                    <a:pos x="connsiteX2" y="connsiteY2"/>
                  </a:cxn>
                  <a:cxn ang="0">
                    <a:pos x="connsiteX3" y="connsiteY3"/>
                  </a:cxn>
                </a:cxnLst>
                <a:rect l="l" t="t" r="r" b="b"/>
                <a:pathLst>
                  <a:path w="142875">
                    <a:moveTo>
                      <a:pt x="0" y="3810"/>
                    </a:moveTo>
                    <a:lnTo>
                      <a:pt x="142875" y="0"/>
                    </a:lnTo>
                    <a:lnTo>
                      <a:pt x="142875" y="1905"/>
                    </a:lnTo>
                    <a:lnTo>
                      <a:pt x="0" y="5715"/>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21" name="Freihandform: Form 20">
                <a:extLst>
                  <a:ext uri="{FF2B5EF4-FFF2-40B4-BE49-F238E27FC236}">
                    <a16:creationId xmlns:a16="http://schemas.microsoft.com/office/drawing/2014/main" id="{2A8D94D0-A76E-BA24-A75B-63717D1815F2}"/>
                  </a:ext>
                </a:extLst>
              </p:cNvPr>
              <p:cNvSpPr/>
              <p:nvPr/>
            </p:nvSpPr>
            <p:spPr>
              <a:xfrm>
                <a:off x="9285516" y="2473893"/>
                <a:ext cx="191721" cy="12112"/>
              </a:xfrm>
              <a:custGeom>
                <a:avLst/>
                <a:gdLst>
                  <a:gd name="connsiteX0" fmla="*/ 0 w 142875"/>
                  <a:gd name="connsiteY0" fmla="*/ 3810 h 0"/>
                  <a:gd name="connsiteX1" fmla="*/ 142875 w 142875"/>
                  <a:gd name="connsiteY1" fmla="*/ 0 h 0"/>
                  <a:gd name="connsiteX2" fmla="*/ 142875 w 142875"/>
                  <a:gd name="connsiteY2" fmla="*/ 1905 h 0"/>
                  <a:gd name="connsiteX3" fmla="*/ 0 w 142875"/>
                  <a:gd name="connsiteY3" fmla="*/ 5715 h 0"/>
                </a:gdLst>
                <a:ahLst/>
                <a:cxnLst>
                  <a:cxn ang="0">
                    <a:pos x="connsiteX0" y="connsiteY0"/>
                  </a:cxn>
                  <a:cxn ang="0">
                    <a:pos x="connsiteX1" y="connsiteY1"/>
                  </a:cxn>
                  <a:cxn ang="0">
                    <a:pos x="connsiteX2" y="connsiteY2"/>
                  </a:cxn>
                  <a:cxn ang="0">
                    <a:pos x="connsiteX3" y="connsiteY3"/>
                  </a:cxn>
                </a:cxnLst>
                <a:rect l="l" t="t" r="r" b="b"/>
                <a:pathLst>
                  <a:path w="142875">
                    <a:moveTo>
                      <a:pt x="0" y="3810"/>
                    </a:moveTo>
                    <a:lnTo>
                      <a:pt x="142875" y="0"/>
                    </a:lnTo>
                    <a:lnTo>
                      <a:pt x="142875" y="1905"/>
                    </a:lnTo>
                    <a:lnTo>
                      <a:pt x="0" y="5715"/>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22" name="Freihandform: Form 21">
                <a:extLst>
                  <a:ext uri="{FF2B5EF4-FFF2-40B4-BE49-F238E27FC236}">
                    <a16:creationId xmlns:a16="http://schemas.microsoft.com/office/drawing/2014/main" id="{065CC5E6-2FBD-BAA2-1E13-04E2148A99C7}"/>
                  </a:ext>
                </a:extLst>
              </p:cNvPr>
              <p:cNvSpPr/>
              <p:nvPr/>
            </p:nvSpPr>
            <p:spPr>
              <a:xfrm>
                <a:off x="9668957" y="2464203"/>
                <a:ext cx="191721" cy="12112"/>
              </a:xfrm>
              <a:custGeom>
                <a:avLst/>
                <a:gdLst>
                  <a:gd name="connsiteX0" fmla="*/ 0 w 142875"/>
                  <a:gd name="connsiteY0" fmla="*/ 3810 h 0"/>
                  <a:gd name="connsiteX1" fmla="*/ 142875 w 142875"/>
                  <a:gd name="connsiteY1" fmla="*/ 0 h 0"/>
                  <a:gd name="connsiteX2" fmla="*/ 142875 w 142875"/>
                  <a:gd name="connsiteY2" fmla="*/ 1905 h 0"/>
                  <a:gd name="connsiteX3" fmla="*/ 0 w 142875"/>
                  <a:gd name="connsiteY3" fmla="*/ 5715 h 0"/>
                </a:gdLst>
                <a:ahLst/>
                <a:cxnLst>
                  <a:cxn ang="0">
                    <a:pos x="connsiteX0" y="connsiteY0"/>
                  </a:cxn>
                  <a:cxn ang="0">
                    <a:pos x="connsiteX1" y="connsiteY1"/>
                  </a:cxn>
                  <a:cxn ang="0">
                    <a:pos x="connsiteX2" y="connsiteY2"/>
                  </a:cxn>
                  <a:cxn ang="0">
                    <a:pos x="connsiteX3" y="connsiteY3"/>
                  </a:cxn>
                </a:cxnLst>
                <a:rect l="l" t="t" r="r" b="b"/>
                <a:pathLst>
                  <a:path w="142875">
                    <a:moveTo>
                      <a:pt x="0" y="3810"/>
                    </a:moveTo>
                    <a:lnTo>
                      <a:pt x="142875" y="0"/>
                    </a:lnTo>
                    <a:lnTo>
                      <a:pt x="142875" y="1905"/>
                    </a:lnTo>
                    <a:lnTo>
                      <a:pt x="0" y="5715"/>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23" name="Freihandform: Form 22">
                <a:extLst>
                  <a:ext uri="{FF2B5EF4-FFF2-40B4-BE49-F238E27FC236}">
                    <a16:creationId xmlns:a16="http://schemas.microsoft.com/office/drawing/2014/main" id="{57180692-0AF1-DE34-C65E-438358B82216}"/>
                  </a:ext>
                </a:extLst>
              </p:cNvPr>
              <p:cNvSpPr/>
              <p:nvPr/>
            </p:nvSpPr>
            <p:spPr>
              <a:xfrm>
                <a:off x="10052398" y="2455723"/>
                <a:ext cx="191721" cy="12112"/>
              </a:xfrm>
              <a:custGeom>
                <a:avLst/>
                <a:gdLst>
                  <a:gd name="connsiteX0" fmla="*/ 0 w 142875"/>
                  <a:gd name="connsiteY0" fmla="*/ 3810 h 0"/>
                  <a:gd name="connsiteX1" fmla="*/ 142875 w 142875"/>
                  <a:gd name="connsiteY1" fmla="*/ 0 h 0"/>
                  <a:gd name="connsiteX2" fmla="*/ 142875 w 142875"/>
                  <a:gd name="connsiteY2" fmla="*/ 952 h 0"/>
                  <a:gd name="connsiteX3" fmla="*/ 0 w 142875"/>
                  <a:gd name="connsiteY3" fmla="*/ 4763 h 0"/>
                </a:gdLst>
                <a:ahLst/>
                <a:cxnLst>
                  <a:cxn ang="0">
                    <a:pos x="connsiteX0" y="connsiteY0"/>
                  </a:cxn>
                  <a:cxn ang="0">
                    <a:pos x="connsiteX1" y="connsiteY1"/>
                  </a:cxn>
                  <a:cxn ang="0">
                    <a:pos x="connsiteX2" y="connsiteY2"/>
                  </a:cxn>
                  <a:cxn ang="0">
                    <a:pos x="connsiteX3" y="connsiteY3"/>
                  </a:cxn>
                </a:cxnLst>
                <a:rect l="l" t="t" r="r" b="b"/>
                <a:pathLst>
                  <a:path w="142875">
                    <a:moveTo>
                      <a:pt x="0" y="3810"/>
                    </a:moveTo>
                    <a:lnTo>
                      <a:pt x="142875" y="0"/>
                    </a:lnTo>
                    <a:lnTo>
                      <a:pt x="142875" y="952"/>
                    </a:lnTo>
                    <a:lnTo>
                      <a:pt x="0" y="476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24" name="Freihandform: Form 23">
                <a:extLst>
                  <a:ext uri="{FF2B5EF4-FFF2-40B4-BE49-F238E27FC236}">
                    <a16:creationId xmlns:a16="http://schemas.microsoft.com/office/drawing/2014/main" id="{C97C42FF-ED39-A9BB-85B3-D25B5CDDBF75}"/>
                  </a:ext>
                </a:extLst>
              </p:cNvPr>
              <p:cNvSpPr/>
              <p:nvPr/>
            </p:nvSpPr>
            <p:spPr>
              <a:xfrm>
                <a:off x="10435839" y="2447244"/>
                <a:ext cx="191721" cy="12112"/>
              </a:xfrm>
              <a:custGeom>
                <a:avLst/>
                <a:gdLst>
                  <a:gd name="connsiteX0" fmla="*/ 0 w 142875"/>
                  <a:gd name="connsiteY0" fmla="*/ 3810 h 0"/>
                  <a:gd name="connsiteX1" fmla="*/ 142875 w 142875"/>
                  <a:gd name="connsiteY1" fmla="*/ 0 h 0"/>
                  <a:gd name="connsiteX2" fmla="*/ 142875 w 142875"/>
                  <a:gd name="connsiteY2" fmla="*/ 952 h 0"/>
                  <a:gd name="connsiteX3" fmla="*/ 0 w 142875"/>
                  <a:gd name="connsiteY3" fmla="*/ 4763 h 0"/>
                </a:gdLst>
                <a:ahLst/>
                <a:cxnLst>
                  <a:cxn ang="0">
                    <a:pos x="connsiteX0" y="connsiteY0"/>
                  </a:cxn>
                  <a:cxn ang="0">
                    <a:pos x="connsiteX1" y="connsiteY1"/>
                  </a:cxn>
                  <a:cxn ang="0">
                    <a:pos x="connsiteX2" y="connsiteY2"/>
                  </a:cxn>
                  <a:cxn ang="0">
                    <a:pos x="connsiteX3" y="connsiteY3"/>
                  </a:cxn>
                </a:cxnLst>
                <a:rect l="l" t="t" r="r" b="b"/>
                <a:pathLst>
                  <a:path w="142875">
                    <a:moveTo>
                      <a:pt x="0" y="3810"/>
                    </a:moveTo>
                    <a:lnTo>
                      <a:pt x="142875" y="0"/>
                    </a:lnTo>
                    <a:lnTo>
                      <a:pt x="142875" y="952"/>
                    </a:lnTo>
                    <a:lnTo>
                      <a:pt x="0" y="476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25" name="Freihandform: Form 24">
                <a:extLst>
                  <a:ext uri="{FF2B5EF4-FFF2-40B4-BE49-F238E27FC236}">
                    <a16:creationId xmlns:a16="http://schemas.microsoft.com/office/drawing/2014/main" id="{CE235744-DEC1-40DB-9FBB-0A297A6E282E}"/>
                  </a:ext>
                </a:extLst>
              </p:cNvPr>
              <p:cNvSpPr/>
              <p:nvPr/>
            </p:nvSpPr>
            <p:spPr>
              <a:xfrm>
                <a:off x="10819280" y="2438766"/>
                <a:ext cx="191721" cy="12112"/>
              </a:xfrm>
              <a:custGeom>
                <a:avLst/>
                <a:gdLst>
                  <a:gd name="connsiteX0" fmla="*/ 0 w 142875"/>
                  <a:gd name="connsiteY0" fmla="*/ 3810 h 0"/>
                  <a:gd name="connsiteX1" fmla="*/ 142875 w 142875"/>
                  <a:gd name="connsiteY1" fmla="*/ 0 h 0"/>
                  <a:gd name="connsiteX2" fmla="*/ 142875 w 142875"/>
                  <a:gd name="connsiteY2" fmla="*/ 952 h 0"/>
                  <a:gd name="connsiteX3" fmla="*/ 0 w 142875"/>
                  <a:gd name="connsiteY3" fmla="*/ 4763 h 0"/>
                </a:gdLst>
                <a:ahLst/>
                <a:cxnLst>
                  <a:cxn ang="0">
                    <a:pos x="connsiteX0" y="connsiteY0"/>
                  </a:cxn>
                  <a:cxn ang="0">
                    <a:pos x="connsiteX1" y="connsiteY1"/>
                  </a:cxn>
                  <a:cxn ang="0">
                    <a:pos x="connsiteX2" y="connsiteY2"/>
                  </a:cxn>
                  <a:cxn ang="0">
                    <a:pos x="connsiteX3" y="connsiteY3"/>
                  </a:cxn>
                </a:cxnLst>
                <a:rect l="l" t="t" r="r" b="b"/>
                <a:pathLst>
                  <a:path w="142875">
                    <a:moveTo>
                      <a:pt x="0" y="3810"/>
                    </a:moveTo>
                    <a:lnTo>
                      <a:pt x="142875" y="0"/>
                    </a:lnTo>
                    <a:lnTo>
                      <a:pt x="142875" y="952"/>
                    </a:lnTo>
                    <a:lnTo>
                      <a:pt x="0" y="476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26" name="Freihandform: Form 25">
                <a:extLst>
                  <a:ext uri="{FF2B5EF4-FFF2-40B4-BE49-F238E27FC236}">
                    <a16:creationId xmlns:a16="http://schemas.microsoft.com/office/drawing/2014/main" id="{2B7A9B20-0F52-8797-E112-8445AFD569A0}"/>
                  </a:ext>
                </a:extLst>
              </p:cNvPr>
              <p:cNvSpPr/>
              <p:nvPr/>
            </p:nvSpPr>
            <p:spPr>
              <a:xfrm>
                <a:off x="11202722" y="2431498"/>
                <a:ext cx="191721" cy="12112"/>
              </a:xfrm>
              <a:custGeom>
                <a:avLst/>
                <a:gdLst>
                  <a:gd name="connsiteX0" fmla="*/ 0 w 142875"/>
                  <a:gd name="connsiteY0" fmla="*/ 2857 h 0"/>
                  <a:gd name="connsiteX1" fmla="*/ 142875 w 142875"/>
                  <a:gd name="connsiteY1" fmla="*/ 0 h 0"/>
                  <a:gd name="connsiteX2" fmla="*/ 142875 w 142875"/>
                  <a:gd name="connsiteY2" fmla="*/ 0 h 0"/>
                  <a:gd name="connsiteX3" fmla="*/ 0 w 142875"/>
                  <a:gd name="connsiteY3" fmla="*/ 3810 h 0"/>
                </a:gdLst>
                <a:ahLst/>
                <a:cxnLst>
                  <a:cxn ang="0">
                    <a:pos x="connsiteX0" y="connsiteY0"/>
                  </a:cxn>
                  <a:cxn ang="0">
                    <a:pos x="connsiteX1" y="connsiteY1"/>
                  </a:cxn>
                  <a:cxn ang="0">
                    <a:pos x="connsiteX2" y="connsiteY2"/>
                  </a:cxn>
                  <a:cxn ang="0">
                    <a:pos x="connsiteX3" y="connsiteY3"/>
                  </a:cxn>
                </a:cxnLst>
                <a:rect l="l" t="t" r="r" b="b"/>
                <a:pathLst>
                  <a:path w="142875">
                    <a:moveTo>
                      <a:pt x="0" y="2857"/>
                    </a:moveTo>
                    <a:lnTo>
                      <a:pt x="142875" y="0"/>
                    </a:lnTo>
                    <a:lnTo>
                      <a:pt x="142875" y="0"/>
                    </a:lnTo>
                    <a:lnTo>
                      <a:pt x="0" y="3810"/>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27" name="Freihandform: Form 26">
                <a:extLst>
                  <a:ext uri="{FF2B5EF4-FFF2-40B4-BE49-F238E27FC236}">
                    <a16:creationId xmlns:a16="http://schemas.microsoft.com/office/drawing/2014/main" id="{0ADD95FD-0FCB-973E-8814-A05182701F5D}"/>
                  </a:ext>
                </a:extLst>
              </p:cNvPr>
              <p:cNvSpPr/>
              <p:nvPr/>
            </p:nvSpPr>
            <p:spPr>
              <a:xfrm>
                <a:off x="11586163" y="2423019"/>
                <a:ext cx="191721" cy="12112"/>
              </a:xfrm>
              <a:custGeom>
                <a:avLst/>
                <a:gdLst>
                  <a:gd name="connsiteX0" fmla="*/ 0 w 142875"/>
                  <a:gd name="connsiteY0" fmla="*/ 2858 h 0"/>
                  <a:gd name="connsiteX1" fmla="*/ 142875 w 142875"/>
                  <a:gd name="connsiteY1" fmla="*/ 0 h 0"/>
                  <a:gd name="connsiteX2" fmla="*/ 142875 w 142875"/>
                  <a:gd name="connsiteY2" fmla="*/ 0 h 0"/>
                  <a:gd name="connsiteX3" fmla="*/ 0 w 142875"/>
                  <a:gd name="connsiteY3" fmla="*/ 3810 h 0"/>
                </a:gdLst>
                <a:ahLst/>
                <a:cxnLst>
                  <a:cxn ang="0">
                    <a:pos x="connsiteX0" y="connsiteY0"/>
                  </a:cxn>
                  <a:cxn ang="0">
                    <a:pos x="connsiteX1" y="connsiteY1"/>
                  </a:cxn>
                  <a:cxn ang="0">
                    <a:pos x="connsiteX2" y="connsiteY2"/>
                  </a:cxn>
                  <a:cxn ang="0">
                    <a:pos x="connsiteX3" y="connsiteY3"/>
                  </a:cxn>
                </a:cxnLst>
                <a:rect l="l" t="t" r="r" b="b"/>
                <a:pathLst>
                  <a:path w="142875">
                    <a:moveTo>
                      <a:pt x="0" y="2858"/>
                    </a:moveTo>
                    <a:lnTo>
                      <a:pt x="142875" y="0"/>
                    </a:lnTo>
                    <a:lnTo>
                      <a:pt x="142875" y="0"/>
                    </a:lnTo>
                    <a:lnTo>
                      <a:pt x="0" y="3810"/>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28" name="Freihandform: Form 27">
                <a:extLst>
                  <a:ext uri="{FF2B5EF4-FFF2-40B4-BE49-F238E27FC236}">
                    <a16:creationId xmlns:a16="http://schemas.microsoft.com/office/drawing/2014/main" id="{2725BB8A-6B10-1E5A-FA4A-7DA033ACC8AD}"/>
                  </a:ext>
                </a:extLst>
              </p:cNvPr>
              <p:cNvSpPr/>
              <p:nvPr/>
            </p:nvSpPr>
            <p:spPr>
              <a:xfrm>
                <a:off x="11969604" y="2413330"/>
                <a:ext cx="191721" cy="12112"/>
              </a:xfrm>
              <a:custGeom>
                <a:avLst/>
                <a:gdLst>
                  <a:gd name="connsiteX0" fmla="*/ 0 w 142875"/>
                  <a:gd name="connsiteY0" fmla="*/ 3810 h 0"/>
                  <a:gd name="connsiteX1" fmla="*/ 142875 w 142875"/>
                  <a:gd name="connsiteY1" fmla="*/ 0 h 0"/>
                  <a:gd name="connsiteX2" fmla="*/ 142875 w 142875"/>
                  <a:gd name="connsiteY2" fmla="*/ 952 h 0"/>
                  <a:gd name="connsiteX3" fmla="*/ 0 w 142875"/>
                  <a:gd name="connsiteY3" fmla="*/ 4763 h 0"/>
                </a:gdLst>
                <a:ahLst/>
                <a:cxnLst>
                  <a:cxn ang="0">
                    <a:pos x="connsiteX0" y="connsiteY0"/>
                  </a:cxn>
                  <a:cxn ang="0">
                    <a:pos x="connsiteX1" y="connsiteY1"/>
                  </a:cxn>
                  <a:cxn ang="0">
                    <a:pos x="connsiteX2" y="connsiteY2"/>
                  </a:cxn>
                  <a:cxn ang="0">
                    <a:pos x="connsiteX3" y="connsiteY3"/>
                  </a:cxn>
                </a:cxnLst>
                <a:rect l="l" t="t" r="r" b="b"/>
                <a:pathLst>
                  <a:path w="142875">
                    <a:moveTo>
                      <a:pt x="0" y="3810"/>
                    </a:moveTo>
                    <a:lnTo>
                      <a:pt x="142875" y="0"/>
                    </a:lnTo>
                    <a:lnTo>
                      <a:pt x="142875" y="952"/>
                    </a:lnTo>
                    <a:lnTo>
                      <a:pt x="0" y="476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29" name="Freihandform: Form 28">
                <a:extLst>
                  <a:ext uri="{FF2B5EF4-FFF2-40B4-BE49-F238E27FC236}">
                    <a16:creationId xmlns:a16="http://schemas.microsoft.com/office/drawing/2014/main" id="{EA745A27-4B2A-BA1D-C76D-9E0DAC4DF730}"/>
                  </a:ext>
                </a:extLst>
              </p:cNvPr>
              <p:cNvSpPr/>
              <p:nvPr/>
            </p:nvSpPr>
            <p:spPr>
              <a:xfrm>
                <a:off x="6592480" y="2891773"/>
                <a:ext cx="230065" cy="72675"/>
              </a:xfrm>
              <a:custGeom>
                <a:avLst/>
                <a:gdLst>
                  <a:gd name="connsiteX0" fmla="*/ 168593 w 171450"/>
                  <a:gd name="connsiteY0" fmla="*/ 62865 h 57150"/>
                  <a:gd name="connsiteX1" fmla="*/ 158115 w 171450"/>
                  <a:gd name="connsiteY1" fmla="*/ 47625 h 57150"/>
                  <a:gd name="connsiteX2" fmla="*/ 138113 w 171450"/>
                  <a:gd name="connsiteY2" fmla="*/ 37148 h 57150"/>
                  <a:gd name="connsiteX3" fmla="*/ 93345 w 171450"/>
                  <a:gd name="connsiteY3" fmla="*/ 23813 h 57150"/>
                  <a:gd name="connsiteX4" fmla="*/ 0 w 171450"/>
                  <a:gd name="connsiteY4" fmla="*/ 8573 h 57150"/>
                  <a:gd name="connsiteX5" fmla="*/ 953 w 171450"/>
                  <a:gd name="connsiteY5" fmla="*/ 0 h 57150"/>
                  <a:gd name="connsiteX6" fmla="*/ 95250 w 171450"/>
                  <a:gd name="connsiteY6" fmla="*/ 15240 h 57150"/>
                  <a:gd name="connsiteX7" fmla="*/ 141923 w 171450"/>
                  <a:gd name="connsiteY7" fmla="*/ 28575 h 57150"/>
                  <a:gd name="connsiteX8" fmla="*/ 163830 w 171450"/>
                  <a:gd name="connsiteY8" fmla="*/ 40005 h 57150"/>
                  <a:gd name="connsiteX9" fmla="*/ 178118 w 171450"/>
                  <a:gd name="connsiteY9" fmla="*/ 62865 h 57150"/>
                  <a:gd name="connsiteX10" fmla="*/ 168593 w 171450"/>
                  <a:gd name="connsiteY10" fmla="*/ 628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 h="57150">
                    <a:moveTo>
                      <a:pt x="168593" y="62865"/>
                    </a:moveTo>
                    <a:cubicBezTo>
                      <a:pt x="168593" y="57150"/>
                      <a:pt x="163830" y="51435"/>
                      <a:pt x="158115" y="47625"/>
                    </a:cubicBezTo>
                    <a:cubicBezTo>
                      <a:pt x="152400" y="43815"/>
                      <a:pt x="145733" y="40005"/>
                      <a:pt x="138113" y="37148"/>
                    </a:cubicBezTo>
                    <a:cubicBezTo>
                      <a:pt x="123825" y="31432"/>
                      <a:pt x="108585" y="27623"/>
                      <a:pt x="93345" y="23813"/>
                    </a:cubicBezTo>
                    <a:cubicBezTo>
                      <a:pt x="62865" y="17145"/>
                      <a:pt x="31433" y="12382"/>
                      <a:pt x="0" y="8573"/>
                    </a:cubicBezTo>
                    <a:lnTo>
                      <a:pt x="953" y="0"/>
                    </a:lnTo>
                    <a:cubicBezTo>
                      <a:pt x="32385" y="3810"/>
                      <a:pt x="63818" y="8573"/>
                      <a:pt x="95250" y="15240"/>
                    </a:cubicBezTo>
                    <a:cubicBezTo>
                      <a:pt x="110490" y="19050"/>
                      <a:pt x="126683" y="22860"/>
                      <a:pt x="141923" y="28575"/>
                    </a:cubicBezTo>
                    <a:cubicBezTo>
                      <a:pt x="149543" y="31432"/>
                      <a:pt x="157163" y="35243"/>
                      <a:pt x="163830" y="40005"/>
                    </a:cubicBezTo>
                    <a:cubicBezTo>
                      <a:pt x="170498" y="44768"/>
                      <a:pt x="178118" y="52388"/>
                      <a:pt x="178118" y="62865"/>
                    </a:cubicBezTo>
                    <a:lnTo>
                      <a:pt x="168593" y="62865"/>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30" name="Freihandform: Form 29">
                <a:extLst>
                  <a:ext uri="{FF2B5EF4-FFF2-40B4-BE49-F238E27FC236}">
                    <a16:creationId xmlns:a16="http://schemas.microsoft.com/office/drawing/2014/main" id="{05D82B56-EA8F-858D-09FA-46C4E884DA8A}"/>
                  </a:ext>
                </a:extLst>
              </p:cNvPr>
              <p:cNvSpPr/>
              <p:nvPr/>
            </p:nvSpPr>
            <p:spPr>
              <a:xfrm>
                <a:off x="6056941" y="2860280"/>
                <a:ext cx="255627" cy="12112"/>
              </a:xfrm>
              <a:custGeom>
                <a:avLst/>
                <a:gdLst>
                  <a:gd name="connsiteX0" fmla="*/ 189547 w 190500"/>
                  <a:gd name="connsiteY0" fmla="*/ 16193 h 9525"/>
                  <a:gd name="connsiteX1" fmla="*/ 0 w 190500"/>
                  <a:gd name="connsiteY1" fmla="*/ 7620 h 9525"/>
                  <a:gd name="connsiteX2" fmla="*/ 0 w 190500"/>
                  <a:gd name="connsiteY2" fmla="*/ 0 h 9525"/>
                  <a:gd name="connsiteX3" fmla="*/ 190500 w 190500"/>
                  <a:gd name="connsiteY3" fmla="*/ 7620 h 9525"/>
                </a:gdLst>
                <a:ahLst/>
                <a:cxnLst>
                  <a:cxn ang="0">
                    <a:pos x="connsiteX0" y="connsiteY0"/>
                  </a:cxn>
                  <a:cxn ang="0">
                    <a:pos x="connsiteX1" y="connsiteY1"/>
                  </a:cxn>
                  <a:cxn ang="0">
                    <a:pos x="connsiteX2" y="connsiteY2"/>
                  </a:cxn>
                  <a:cxn ang="0">
                    <a:pos x="connsiteX3" y="connsiteY3"/>
                  </a:cxn>
                </a:cxnLst>
                <a:rect l="l" t="t" r="r" b="b"/>
                <a:pathLst>
                  <a:path w="190500" h="9525">
                    <a:moveTo>
                      <a:pt x="189547" y="16193"/>
                    </a:moveTo>
                    <a:lnTo>
                      <a:pt x="0" y="7620"/>
                    </a:lnTo>
                    <a:lnTo>
                      <a:pt x="0" y="0"/>
                    </a:lnTo>
                    <a:lnTo>
                      <a:pt x="190500" y="7620"/>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31" name="Freihandform: Form 30">
                <a:extLst>
                  <a:ext uri="{FF2B5EF4-FFF2-40B4-BE49-F238E27FC236}">
                    <a16:creationId xmlns:a16="http://schemas.microsoft.com/office/drawing/2014/main" id="{BA1708C0-15C9-C316-3F83-796C16EEA32C}"/>
                  </a:ext>
                </a:extLst>
              </p:cNvPr>
              <p:cNvSpPr/>
              <p:nvPr/>
            </p:nvSpPr>
            <p:spPr>
              <a:xfrm>
                <a:off x="5520123" y="2836055"/>
                <a:ext cx="255627" cy="12112"/>
              </a:xfrm>
              <a:custGeom>
                <a:avLst/>
                <a:gdLst>
                  <a:gd name="connsiteX0" fmla="*/ 190500 w 190500"/>
                  <a:gd name="connsiteY0" fmla="*/ 12382 h 9525"/>
                  <a:gd name="connsiteX1" fmla="*/ 0 w 190500"/>
                  <a:gd name="connsiteY1" fmla="*/ 6668 h 9525"/>
                  <a:gd name="connsiteX2" fmla="*/ 0 w 190500"/>
                  <a:gd name="connsiteY2" fmla="*/ 0 h 9525"/>
                  <a:gd name="connsiteX3" fmla="*/ 190500 w 190500"/>
                  <a:gd name="connsiteY3" fmla="*/ 4763 h 9525"/>
                </a:gdLst>
                <a:ahLst/>
                <a:cxnLst>
                  <a:cxn ang="0">
                    <a:pos x="connsiteX0" y="connsiteY0"/>
                  </a:cxn>
                  <a:cxn ang="0">
                    <a:pos x="connsiteX1" y="connsiteY1"/>
                  </a:cxn>
                  <a:cxn ang="0">
                    <a:pos x="connsiteX2" y="connsiteY2"/>
                  </a:cxn>
                  <a:cxn ang="0">
                    <a:pos x="connsiteX3" y="connsiteY3"/>
                  </a:cxn>
                </a:cxnLst>
                <a:rect l="l" t="t" r="r" b="b"/>
                <a:pathLst>
                  <a:path w="190500" h="9525">
                    <a:moveTo>
                      <a:pt x="190500" y="12382"/>
                    </a:moveTo>
                    <a:lnTo>
                      <a:pt x="0" y="6668"/>
                    </a:lnTo>
                    <a:lnTo>
                      <a:pt x="0" y="0"/>
                    </a:lnTo>
                    <a:lnTo>
                      <a:pt x="190500" y="4763"/>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32" name="Freihandform: Form 31">
                <a:extLst>
                  <a:ext uri="{FF2B5EF4-FFF2-40B4-BE49-F238E27FC236}">
                    <a16:creationId xmlns:a16="http://schemas.microsoft.com/office/drawing/2014/main" id="{789A9FC3-373C-DE19-75A7-EE5B6B8C2D7C}"/>
                  </a:ext>
                </a:extLst>
              </p:cNvPr>
              <p:cNvSpPr/>
              <p:nvPr/>
            </p:nvSpPr>
            <p:spPr>
              <a:xfrm>
                <a:off x="4970524" y="2793662"/>
                <a:ext cx="255627" cy="24225"/>
              </a:xfrm>
              <a:custGeom>
                <a:avLst/>
                <a:gdLst>
                  <a:gd name="connsiteX0" fmla="*/ 189547 w 190500"/>
                  <a:gd name="connsiteY0" fmla="*/ 23813 h 19050"/>
                  <a:gd name="connsiteX1" fmla="*/ 0 w 190500"/>
                  <a:gd name="connsiteY1" fmla="*/ 6668 h 19050"/>
                  <a:gd name="connsiteX2" fmla="*/ 952 w 190500"/>
                  <a:gd name="connsiteY2" fmla="*/ 0 h 19050"/>
                  <a:gd name="connsiteX3" fmla="*/ 190500 w 190500"/>
                  <a:gd name="connsiteY3" fmla="*/ 17145 h 19050"/>
                </a:gdLst>
                <a:ahLst/>
                <a:cxnLst>
                  <a:cxn ang="0">
                    <a:pos x="connsiteX0" y="connsiteY0"/>
                  </a:cxn>
                  <a:cxn ang="0">
                    <a:pos x="connsiteX1" y="connsiteY1"/>
                  </a:cxn>
                  <a:cxn ang="0">
                    <a:pos x="connsiteX2" y="connsiteY2"/>
                  </a:cxn>
                  <a:cxn ang="0">
                    <a:pos x="connsiteX3" y="connsiteY3"/>
                  </a:cxn>
                </a:cxnLst>
                <a:rect l="l" t="t" r="r" b="b"/>
                <a:pathLst>
                  <a:path w="190500" h="19050">
                    <a:moveTo>
                      <a:pt x="189547" y="23813"/>
                    </a:moveTo>
                    <a:lnTo>
                      <a:pt x="0" y="6668"/>
                    </a:lnTo>
                    <a:lnTo>
                      <a:pt x="952" y="0"/>
                    </a:lnTo>
                    <a:lnTo>
                      <a:pt x="190500" y="17145"/>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33" name="Freihandform: Form 32">
                <a:extLst>
                  <a:ext uri="{FF2B5EF4-FFF2-40B4-BE49-F238E27FC236}">
                    <a16:creationId xmlns:a16="http://schemas.microsoft.com/office/drawing/2014/main" id="{22258C74-A9EE-EE96-A10B-3EA4A4758A91}"/>
                  </a:ext>
                </a:extLst>
              </p:cNvPr>
              <p:cNvSpPr/>
              <p:nvPr/>
            </p:nvSpPr>
            <p:spPr>
              <a:xfrm>
                <a:off x="4372356" y="3306020"/>
                <a:ext cx="332316" cy="169575"/>
              </a:xfrm>
              <a:custGeom>
                <a:avLst/>
                <a:gdLst>
                  <a:gd name="connsiteX0" fmla="*/ 0 w 247650"/>
                  <a:gd name="connsiteY0" fmla="*/ 133350 h 133350"/>
                  <a:gd name="connsiteX1" fmla="*/ 16193 w 247650"/>
                  <a:gd name="connsiteY1" fmla="*/ 95250 h 133350"/>
                  <a:gd name="connsiteX2" fmla="*/ 30480 w 247650"/>
                  <a:gd name="connsiteY2" fmla="*/ 81915 h 133350"/>
                  <a:gd name="connsiteX3" fmla="*/ 45720 w 247650"/>
                  <a:gd name="connsiteY3" fmla="*/ 71438 h 133350"/>
                  <a:gd name="connsiteX4" fmla="*/ 111443 w 247650"/>
                  <a:gd name="connsiteY4" fmla="*/ 40005 h 133350"/>
                  <a:gd name="connsiteX5" fmla="*/ 249555 w 247650"/>
                  <a:gd name="connsiteY5" fmla="*/ 0 h 133350"/>
                  <a:gd name="connsiteX6" fmla="*/ 253365 w 247650"/>
                  <a:gd name="connsiteY6" fmla="*/ 17145 h 133350"/>
                  <a:gd name="connsiteX7" fmla="*/ 117158 w 247650"/>
                  <a:gd name="connsiteY7" fmla="*/ 56198 h 133350"/>
                  <a:gd name="connsiteX8" fmla="*/ 54293 w 247650"/>
                  <a:gd name="connsiteY8" fmla="*/ 85725 h 133350"/>
                  <a:gd name="connsiteX9" fmla="*/ 40958 w 247650"/>
                  <a:gd name="connsiteY9" fmla="*/ 95250 h 133350"/>
                  <a:gd name="connsiteX10" fmla="*/ 29528 w 247650"/>
                  <a:gd name="connsiteY10" fmla="*/ 106680 h 133350"/>
                  <a:gd name="connsiteX11" fmla="*/ 18097 w 247650"/>
                  <a:gd name="connsiteY11" fmla="*/ 132398 h 133350"/>
                  <a:gd name="connsiteX12" fmla="*/ 0 w 247650"/>
                  <a:gd name="connsiteY12" fmla="*/ 13239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650" h="133350">
                    <a:moveTo>
                      <a:pt x="0" y="133350"/>
                    </a:moveTo>
                    <a:cubicBezTo>
                      <a:pt x="0" y="118110"/>
                      <a:pt x="7620" y="104775"/>
                      <a:pt x="16193" y="95250"/>
                    </a:cubicBezTo>
                    <a:cubicBezTo>
                      <a:pt x="20003" y="89535"/>
                      <a:pt x="25718" y="85725"/>
                      <a:pt x="30480" y="81915"/>
                    </a:cubicBezTo>
                    <a:cubicBezTo>
                      <a:pt x="35243" y="78105"/>
                      <a:pt x="40958" y="74295"/>
                      <a:pt x="45720" y="71438"/>
                    </a:cubicBezTo>
                    <a:cubicBezTo>
                      <a:pt x="66675" y="58102"/>
                      <a:pt x="89535" y="48577"/>
                      <a:pt x="111443" y="40005"/>
                    </a:cubicBezTo>
                    <a:cubicBezTo>
                      <a:pt x="157163" y="22860"/>
                      <a:pt x="202883" y="11430"/>
                      <a:pt x="249555" y="0"/>
                    </a:cubicBezTo>
                    <a:lnTo>
                      <a:pt x="253365" y="17145"/>
                    </a:lnTo>
                    <a:cubicBezTo>
                      <a:pt x="207645" y="27623"/>
                      <a:pt x="160972" y="40005"/>
                      <a:pt x="117158" y="56198"/>
                    </a:cubicBezTo>
                    <a:cubicBezTo>
                      <a:pt x="95250" y="64770"/>
                      <a:pt x="73343" y="74295"/>
                      <a:pt x="54293" y="85725"/>
                    </a:cubicBezTo>
                    <a:cubicBezTo>
                      <a:pt x="49530" y="88583"/>
                      <a:pt x="44768" y="92392"/>
                      <a:pt x="40958" y="95250"/>
                    </a:cubicBezTo>
                    <a:cubicBezTo>
                      <a:pt x="37147" y="99060"/>
                      <a:pt x="32385" y="101917"/>
                      <a:pt x="29528" y="106680"/>
                    </a:cubicBezTo>
                    <a:cubicBezTo>
                      <a:pt x="22860" y="114300"/>
                      <a:pt x="18097" y="123825"/>
                      <a:pt x="18097" y="132398"/>
                    </a:cubicBezTo>
                    <a:lnTo>
                      <a:pt x="0" y="132398"/>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34" name="Freihandform: Form 33">
                <a:extLst>
                  <a:ext uri="{FF2B5EF4-FFF2-40B4-BE49-F238E27FC236}">
                    <a16:creationId xmlns:a16="http://schemas.microsoft.com/office/drawing/2014/main" id="{586CC513-7002-FC77-A148-A193FD2B0016}"/>
                  </a:ext>
                </a:extLst>
              </p:cNvPr>
              <p:cNvSpPr/>
              <p:nvPr/>
            </p:nvSpPr>
            <p:spPr>
              <a:xfrm>
                <a:off x="5086834" y="3197008"/>
                <a:ext cx="383441" cy="60562"/>
              </a:xfrm>
              <a:custGeom>
                <a:avLst/>
                <a:gdLst>
                  <a:gd name="connsiteX0" fmla="*/ 0 w 285750"/>
                  <a:gd name="connsiteY0" fmla="*/ 35242 h 47625"/>
                  <a:gd name="connsiteX1" fmla="*/ 283845 w 285750"/>
                  <a:gd name="connsiteY1" fmla="*/ 0 h 47625"/>
                  <a:gd name="connsiteX2" fmla="*/ 285750 w 285750"/>
                  <a:gd name="connsiteY2" fmla="*/ 16192 h 47625"/>
                  <a:gd name="connsiteX3" fmla="*/ 2858 w 285750"/>
                  <a:gd name="connsiteY3" fmla="*/ 51435 h 47625"/>
                </a:gdLst>
                <a:ahLst/>
                <a:cxnLst>
                  <a:cxn ang="0">
                    <a:pos x="connsiteX0" y="connsiteY0"/>
                  </a:cxn>
                  <a:cxn ang="0">
                    <a:pos x="connsiteX1" y="connsiteY1"/>
                  </a:cxn>
                  <a:cxn ang="0">
                    <a:pos x="connsiteX2" y="connsiteY2"/>
                  </a:cxn>
                  <a:cxn ang="0">
                    <a:pos x="connsiteX3" y="connsiteY3"/>
                  </a:cxn>
                </a:cxnLst>
                <a:rect l="l" t="t" r="r" b="b"/>
                <a:pathLst>
                  <a:path w="285750" h="47625">
                    <a:moveTo>
                      <a:pt x="0" y="35242"/>
                    </a:moveTo>
                    <a:lnTo>
                      <a:pt x="283845" y="0"/>
                    </a:lnTo>
                    <a:lnTo>
                      <a:pt x="285750" y="16192"/>
                    </a:lnTo>
                    <a:lnTo>
                      <a:pt x="2858" y="51435"/>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35" name="Freihandform: Form 34">
                <a:extLst>
                  <a:ext uri="{FF2B5EF4-FFF2-40B4-BE49-F238E27FC236}">
                    <a16:creationId xmlns:a16="http://schemas.microsoft.com/office/drawing/2014/main" id="{B767B258-4D90-BED4-3231-80255D680152}"/>
                  </a:ext>
                </a:extLst>
              </p:cNvPr>
              <p:cNvSpPr/>
              <p:nvPr/>
            </p:nvSpPr>
            <p:spPr>
              <a:xfrm>
                <a:off x="5878001" y="3098897"/>
                <a:ext cx="370660" cy="48450"/>
              </a:xfrm>
              <a:custGeom>
                <a:avLst/>
                <a:gdLst>
                  <a:gd name="connsiteX0" fmla="*/ 0 w 276225"/>
                  <a:gd name="connsiteY0" fmla="*/ 33338 h 38100"/>
                  <a:gd name="connsiteX1" fmla="*/ 283845 w 276225"/>
                  <a:gd name="connsiteY1" fmla="*/ 0 h 38100"/>
                  <a:gd name="connsiteX2" fmla="*/ 284797 w 276225"/>
                  <a:gd name="connsiteY2" fmla="*/ 11430 h 38100"/>
                  <a:gd name="connsiteX3" fmla="*/ 952 w 276225"/>
                  <a:gd name="connsiteY3" fmla="*/ 45720 h 38100"/>
                </a:gdLst>
                <a:ahLst/>
                <a:cxnLst>
                  <a:cxn ang="0">
                    <a:pos x="connsiteX0" y="connsiteY0"/>
                  </a:cxn>
                  <a:cxn ang="0">
                    <a:pos x="connsiteX1" y="connsiteY1"/>
                  </a:cxn>
                  <a:cxn ang="0">
                    <a:pos x="connsiteX2" y="connsiteY2"/>
                  </a:cxn>
                  <a:cxn ang="0">
                    <a:pos x="connsiteX3" y="connsiteY3"/>
                  </a:cxn>
                </a:cxnLst>
                <a:rect l="l" t="t" r="r" b="b"/>
                <a:pathLst>
                  <a:path w="276225" h="38100">
                    <a:moveTo>
                      <a:pt x="0" y="33338"/>
                    </a:moveTo>
                    <a:lnTo>
                      <a:pt x="283845" y="0"/>
                    </a:lnTo>
                    <a:lnTo>
                      <a:pt x="284797" y="11430"/>
                    </a:lnTo>
                    <a:lnTo>
                      <a:pt x="952" y="45720"/>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36" name="Freihandform: Form 35">
                <a:extLst>
                  <a:ext uri="{FF2B5EF4-FFF2-40B4-BE49-F238E27FC236}">
                    <a16:creationId xmlns:a16="http://schemas.microsoft.com/office/drawing/2014/main" id="{DCBEA874-198F-DDFC-A602-599376A8E303}"/>
                  </a:ext>
                </a:extLst>
              </p:cNvPr>
              <p:cNvSpPr/>
              <p:nvPr/>
            </p:nvSpPr>
            <p:spPr>
              <a:xfrm>
                <a:off x="6638494" y="2971715"/>
                <a:ext cx="191721" cy="72675"/>
              </a:xfrm>
              <a:custGeom>
                <a:avLst/>
                <a:gdLst>
                  <a:gd name="connsiteX0" fmla="*/ 0 w 142875"/>
                  <a:gd name="connsiteY0" fmla="*/ 53340 h 57150"/>
                  <a:gd name="connsiteX1" fmla="*/ 75247 w 142875"/>
                  <a:gd name="connsiteY1" fmla="*/ 35242 h 57150"/>
                  <a:gd name="connsiteX2" fmla="*/ 110490 w 142875"/>
                  <a:gd name="connsiteY2" fmla="*/ 21907 h 57150"/>
                  <a:gd name="connsiteX3" fmla="*/ 125730 w 142875"/>
                  <a:gd name="connsiteY3" fmla="*/ 12382 h 57150"/>
                  <a:gd name="connsiteX4" fmla="*/ 133350 w 142875"/>
                  <a:gd name="connsiteY4" fmla="*/ 0 h 57150"/>
                  <a:gd name="connsiteX5" fmla="*/ 142875 w 142875"/>
                  <a:gd name="connsiteY5" fmla="*/ 0 h 57150"/>
                  <a:gd name="connsiteX6" fmla="*/ 131445 w 142875"/>
                  <a:gd name="connsiteY6" fmla="*/ 20002 h 57150"/>
                  <a:gd name="connsiteX7" fmla="*/ 114300 w 142875"/>
                  <a:gd name="connsiteY7" fmla="*/ 30480 h 57150"/>
                  <a:gd name="connsiteX8" fmla="*/ 77152 w 142875"/>
                  <a:gd name="connsiteY8" fmla="*/ 44767 h 57150"/>
                  <a:gd name="connsiteX9" fmla="*/ 952 w 142875"/>
                  <a:gd name="connsiteY9" fmla="*/ 62865 h 57150"/>
                  <a:gd name="connsiteX10" fmla="*/ 0 w 142875"/>
                  <a:gd name="connsiteY10" fmla="*/ 5334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75" h="57150">
                    <a:moveTo>
                      <a:pt x="0" y="53340"/>
                    </a:moveTo>
                    <a:cubicBezTo>
                      <a:pt x="25718" y="48577"/>
                      <a:pt x="50482" y="42863"/>
                      <a:pt x="75247" y="35242"/>
                    </a:cubicBezTo>
                    <a:cubicBezTo>
                      <a:pt x="87630" y="31432"/>
                      <a:pt x="100013" y="27622"/>
                      <a:pt x="110490" y="21907"/>
                    </a:cubicBezTo>
                    <a:cubicBezTo>
                      <a:pt x="116205" y="19050"/>
                      <a:pt x="121920" y="16192"/>
                      <a:pt x="125730" y="12382"/>
                    </a:cubicBezTo>
                    <a:cubicBezTo>
                      <a:pt x="130493" y="8572"/>
                      <a:pt x="133350" y="3810"/>
                      <a:pt x="133350" y="0"/>
                    </a:cubicBezTo>
                    <a:lnTo>
                      <a:pt x="142875" y="0"/>
                    </a:lnTo>
                    <a:cubicBezTo>
                      <a:pt x="142875" y="9525"/>
                      <a:pt x="136207" y="15240"/>
                      <a:pt x="131445" y="20002"/>
                    </a:cubicBezTo>
                    <a:cubicBezTo>
                      <a:pt x="125730" y="24765"/>
                      <a:pt x="120015" y="27622"/>
                      <a:pt x="114300" y="30480"/>
                    </a:cubicBezTo>
                    <a:cubicBezTo>
                      <a:pt x="101918" y="36195"/>
                      <a:pt x="89535" y="40957"/>
                      <a:pt x="77152" y="44767"/>
                    </a:cubicBezTo>
                    <a:cubicBezTo>
                      <a:pt x="52388" y="52388"/>
                      <a:pt x="26670" y="58102"/>
                      <a:pt x="952" y="62865"/>
                    </a:cubicBezTo>
                    <a:lnTo>
                      <a:pt x="0" y="53340"/>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37" name="Freihandform: Form 36">
                <a:extLst>
                  <a:ext uri="{FF2B5EF4-FFF2-40B4-BE49-F238E27FC236}">
                    <a16:creationId xmlns:a16="http://schemas.microsoft.com/office/drawing/2014/main" id="{0E90C167-C9CF-02D2-84F6-F8F25DDCB051}"/>
                  </a:ext>
                </a:extLst>
              </p:cNvPr>
              <p:cNvSpPr/>
              <p:nvPr/>
            </p:nvSpPr>
            <p:spPr>
              <a:xfrm>
                <a:off x="6467222" y="4121191"/>
                <a:ext cx="613506" cy="205912"/>
              </a:xfrm>
              <a:custGeom>
                <a:avLst/>
                <a:gdLst>
                  <a:gd name="connsiteX0" fmla="*/ 449580 w 457200"/>
                  <a:gd name="connsiteY0" fmla="*/ 165735 h 161925"/>
                  <a:gd name="connsiteX1" fmla="*/ 230505 w 457200"/>
                  <a:gd name="connsiteY1" fmla="*/ 81915 h 161925"/>
                  <a:gd name="connsiteX2" fmla="*/ 0 w 457200"/>
                  <a:gd name="connsiteY2" fmla="*/ 26670 h 161925"/>
                  <a:gd name="connsiteX3" fmla="*/ 5715 w 457200"/>
                  <a:gd name="connsiteY3" fmla="*/ 0 h 161925"/>
                  <a:gd name="connsiteX4" fmla="*/ 238125 w 457200"/>
                  <a:gd name="connsiteY4" fmla="*/ 55245 h 161925"/>
                  <a:gd name="connsiteX5" fmla="*/ 462915 w 457200"/>
                  <a:gd name="connsiteY5" fmla="*/ 140970 h 161925"/>
                  <a:gd name="connsiteX6" fmla="*/ 449580 w 457200"/>
                  <a:gd name="connsiteY6" fmla="*/ 16573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1925">
                    <a:moveTo>
                      <a:pt x="449580" y="165735"/>
                    </a:moveTo>
                    <a:cubicBezTo>
                      <a:pt x="381000" y="129540"/>
                      <a:pt x="305753" y="103822"/>
                      <a:pt x="230505" y="81915"/>
                    </a:cubicBezTo>
                    <a:cubicBezTo>
                      <a:pt x="154305" y="60008"/>
                      <a:pt x="77153" y="41910"/>
                      <a:pt x="0" y="26670"/>
                    </a:cubicBezTo>
                    <a:lnTo>
                      <a:pt x="5715" y="0"/>
                    </a:lnTo>
                    <a:cubicBezTo>
                      <a:pt x="83820" y="16192"/>
                      <a:pt x="161925" y="33338"/>
                      <a:pt x="238125" y="55245"/>
                    </a:cubicBezTo>
                    <a:cubicBezTo>
                      <a:pt x="315278" y="77152"/>
                      <a:pt x="391478" y="102870"/>
                      <a:pt x="462915" y="140970"/>
                    </a:cubicBezTo>
                    <a:lnTo>
                      <a:pt x="449580" y="165735"/>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38" name="Freihandform: Form 37">
                <a:extLst>
                  <a:ext uri="{FF2B5EF4-FFF2-40B4-BE49-F238E27FC236}">
                    <a16:creationId xmlns:a16="http://schemas.microsoft.com/office/drawing/2014/main" id="{6AC57C65-3300-5DD0-5DB1-B513363505DE}"/>
                  </a:ext>
                </a:extLst>
              </p:cNvPr>
              <p:cNvSpPr/>
              <p:nvPr/>
            </p:nvSpPr>
            <p:spPr>
              <a:xfrm>
                <a:off x="5099615" y="3761449"/>
                <a:ext cx="626287" cy="193800"/>
              </a:xfrm>
              <a:custGeom>
                <a:avLst/>
                <a:gdLst>
                  <a:gd name="connsiteX0" fmla="*/ 459105 w 466725"/>
                  <a:gd name="connsiteY0" fmla="*/ 153352 h 152400"/>
                  <a:gd name="connsiteX1" fmla="*/ 0 w 466725"/>
                  <a:gd name="connsiteY1" fmla="*/ 23813 h 152400"/>
                  <a:gd name="connsiteX2" fmla="*/ 6668 w 466725"/>
                  <a:gd name="connsiteY2" fmla="*/ 0 h 152400"/>
                  <a:gd name="connsiteX3" fmla="*/ 466725 w 466725"/>
                  <a:gd name="connsiteY3" fmla="*/ 128588 h 152400"/>
                </a:gdLst>
                <a:ahLst/>
                <a:cxnLst>
                  <a:cxn ang="0">
                    <a:pos x="connsiteX0" y="connsiteY0"/>
                  </a:cxn>
                  <a:cxn ang="0">
                    <a:pos x="connsiteX1" y="connsiteY1"/>
                  </a:cxn>
                  <a:cxn ang="0">
                    <a:pos x="connsiteX2" y="connsiteY2"/>
                  </a:cxn>
                  <a:cxn ang="0">
                    <a:pos x="connsiteX3" y="connsiteY3"/>
                  </a:cxn>
                </a:cxnLst>
                <a:rect l="l" t="t" r="r" b="b"/>
                <a:pathLst>
                  <a:path w="466725" h="152400">
                    <a:moveTo>
                      <a:pt x="459105" y="153352"/>
                    </a:moveTo>
                    <a:lnTo>
                      <a:pt x="0" y="23813"/>
                    </a:lnTo>
                    <a:lnTo>
                      <a:pt x="6668" y="0"/>
                    </a:lnTo>
                    <a:lnTo>
                      <a:pt x="466725" y="128588"/>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39" name="Freihandform: Form 38">
                <a:extLst>
                  <a:ext uri="{FF2B5EF4-FFF2-40B4-BE49-F238E27FC236}">
                    <a16:creationId xmlns:a16="http://schemas.microsoft.com/office/drawing/2014/main" id="{7B6065ED-CF11-21BB-9492-5B3E67CC432F}"/>
                  </a:ext>
                </a:extLst>
              </p:cNvPr>
              <p:cNvSpPr/>
              <p:nvPr/>
            </p:nvSpPr>
            <p:spPr>
              <a:xfrm>
                <a:off x="4369799" y="3475595"/>
                <a:ext cx="38344" cy="36337"/>
              </a:xfrm>
              <a:custGeom>
                <a:avLst/>
                <a:gdLst>
                  <a:gd name="connsiteX0" fmla="*/ 25717 w 28575"/>
                  <a:gd name="connsiteY0" fmla="*/ 37148 h 28575"/>
                  <a:gd name="connsiteX1" fmla="*/ 9525 w 28575"/>
                  <a:gd name="connsiteY1" fmla="*/ 22860 h 28575"/>
                  <a:gd name="connsiteX2" fmla="*/ 0 w 28575"/>
                  <a:gd name="connsiteY2" fmla="*/ 0 h 28575"/>
                  <a:gd name="connsiteX3" fmla="*/ 20002 w 28575"/>
                  <a:gd name="connsiteY3" fmla="*/ 0 h 28575"/>
                  <a:gd name="connsiteX4" fmla="*/ 23813 w 28575"/>
                  <a:gd name="connsiteY4" fmla="*/ 11430 h 28575"/>
                  <a:gd name="connsiteX5" fmla="*/ 35242 w 28575"/>
                  <a:gd name="connsiteY5" fmla="*/ 22860 h 28575"/>
                  <a:gd name="connsiteX6" fmla="*/ 25717 w 28575"/>
                  <a:gd name="connsiteY6" fmla="*/ 3714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25717" y="37148"/>
                    </a:moveTo>
                    <a:cubicBezTo>
                      <a:pt x="20002" y="33338"/>
                      <a:pt x="14288" y="28575"/>
                      <a:pt x="9525" y="22860"/>
                    </a:cubicBezTo>
                    <a:cubicBezTo>
                      <a:pt x="4763" y="17145"/>
                      <a:pt x="952" y="8573"/>
                      <a:pt x="0" y="0"/>
                    </a:cubicBezTo>
                    <a:lnTo>
                      <a:pt x="20002" y="0"/>
                    </a:lnTo>
                    <a:cubicBezTo>
                      <a:pt x="20002" y="3810"/>
                      <a:pt x="20955" y="7620"/>
                      <a:pt x="23813" y="11430"/>
                    </a:cubicBezTo>
                    <a:cubicBezTo>
                      <a:pt x="26670" y="15240"/>
                      <a:pt x="31432" y="19050"/>
                      <a:pt x="35242" y="22860"/>
                    </a:cubicBezTo>
                    <a:lnTo>
                      <a:pt x="25717" y="37148"/>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40" name="Freihandform: Form 39">
                <a:extLst>
                  <a:ext uri="{FF2B5EF4-FFF2-40B4-BE49-F238E27FC236}">
                    <a16:creationId xmlns:a16="http://schemas.microsoft.com/office/drawing/2014/main" id="{0589D848-496F-975A-6D1F-9E3E4900A348}"/>
                  </a:ext>
                </a:extLst>
              </p:cNvPr>
              <p:cNvSpPr/>
              <p:nvPr/>
            </p:nvSpPr>
            <p:spPr>
              <a:xfrm>
                <a:off x="2304668" y="4735896"/>
                <a:ext cx="1294834" cy="1333500"/>
              </a:xfrm>
              <a:custGeom>
                <a:avLst/>
                <a:gdLst>
                  <a:gd name="connsiteX0" fmla="*/ 1049655 w 1047750"/>
                  <a:gd name="connsiteY0" fmla="*/ 524828 h 1333500"/>
                  <a:gd name="connsiteX1" fmla="*/ 524828 w 1047750"/>
                  <a:gd name="connsiteY1" fmla="*/ 1338263 h 1333500"/>
                  <a:gd name="connsiteX2" fmla="*/ 0 w 1047750"/>
                  <a:gd name="connsiteY2" fmla="*/ 524828 h 1333500"/>
                  <a:gd name="connsiteX3" fmla="*/ 524828 w 1047750"/>
                  <a:gd name="connsiteY3" fmla="*/ 0 h 1333500"/>
                  <a:gd name="connsiteX4" fmla="*/ 1049655 w 1047750"/>
                  <a:gd name="connsiteY4" fmla="*/ 524828 h 133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333500">
                    <a:moveTo>
                      <a:pt x="1049655" y="524828"/>
                    </a:moveTo>
                    <a:cubicBezTo>
                      <a:pt x="1049655" y="814388"/>
                      <a:pt x="524828" y="1338263"/>
                      <a:pt x="524828" y="1338263"/>
                    </a:cubicBezTo>
                    <a:cubicBezTo>
                      <a:pt x="524828" y="1338263"/>
                      <a:pt x="0" y="814388"/>
                      <a:pt x="0" y="524828"/>
                    </a:cubicBezTo>
                    <a:cubicBezTo>
                      <a:pt x="0" y="235268"/>
                      <a:pt x="235268" y="0"/>
                      <a:pt x="524828" y="0"/>
                    </a:cubicBezTo>
                    <a:cubicBezTo>
                      <a:pt x="814388" y="0"/>
                      <a:pt x="1049655" y="235268"/>
                      <a:pt x="1049655" y="524828"/>
                    </a:cubicBezTo>
                    <a:close/>
                  </a:path>
                </a:pathLst>
              </a:custGeom>
              <a:solidFill>
                <a:srgbClr val="93151F"/>
              </a:solidFill>
              <a:ln w="558" cap="flat">
                <a:noFill/>
                <a:prstDash val="solid"/>
                <a:miter/>
              </a:ln>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565656"/>
                  </a:solidFill>
                  <a:effectLst/>
                  <a:uLnTx/>
                  <a:uFillTx/>
                  <a:latin typeface="Segoe UI Semilight"/>
                </a:endParaRPr>
              </a:p>
            </p:txBody>
          </p:sp>
          <p:sp>
            <p:nvSpPr>
              <p:cNvPr id="41" name="Freihandform: Form 40">
                <a:extLst>
                  <a:ext uri="{FF2B5EF4-FFF2-40B4-BE49-F238E27FC236}">
                    <a16:creationId xmlns:a16="http://schemas.microsoft.com/office/drawing/2014/main" id="{08ECFA07-3E28-1920-D0A4-2981133D3FBE}"/>
                  </a:ext>
                </a:extLst>
              </p:cNvPr>
              <p:cNvSpPr/>
              <p:nvPr/>
            </p:nvSpPr>
            <p:spPr>
              <a:xfrm>
                <a:off x="2461428" y="4837242"/>
                <a:ext cx="996443" cy="850765"/>
              </a:xfrm>
              <a:custGeom>
                <a:avLst/>
                <a:gdLst>
                  <a:gd name="connsiteX0" fmla="*/ 813435 w 809625"/>
                  <a:gd name="connsiteY0" fmla="*/ 406718 h 809625"/>
                  <a:gd name="connsiteX1" fmla="*/ 406718 w 809625"/>
                  <a:gd name="connsiteY1" fmla="*/ 813435 h 809625"/>
                  <a:gd name="connsiteX2" fmla="*/ 0 w 809625"/>
                  <a:gd name="connsiteY2" fmla="*/ 406717 h 809625"/>
                  <a:gd name="connsiteX3" fmla="*/ 406718 w 809625"/>
                  <a:gd name="connsiteY3" fmla="*/ 0 h 809625"/>
                  <a:gd name="connsiteX4" fmla="*/ 813435 w 809625"/>
                  <a:gd name="connsiteY4" fmla="*/ 406718 h 809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809625">
                    <a:moveTo>
                      <a:pt x="813435" y="406718"/>
                    </a:moveTo>
                    <a:cubicBezTo>
                      <a:pt x="813435" y="631341"/>
                      <a:pt x="631341" y="813435"/>
                      <a:pt x="406718" y="813435"/>
                    </a:cubicBezTo>
                    <a:cubicBezTo>
                      <a:pt x="182094" y="813435"/>
                      <a:pt x="0" y="631341"/>
                      <a:pt x="0" y="406717"/>
                    </a:cubicBezTo>
                    <a:cubicBezTo>
                      <a:pt x="0" y="182094"/>
                      <a:pt x="182094" y="0"/>
                      <a:pt x="406718" y="0"/>
                    </a:cubicBezTo>
                    <a:cubicBezTo>
                      <a:pt x="631341" y="0"/>
                      <a:pt x="813435" y="182094"/>
                      <a:pt x="813435" y="406718"/>
                    </a:cubicBezTo>
                    <a:close/>
                  </a:path>
                </a:pathLst>
              </a:custGeom>
              <a:solidFill>
                <a:sysClr val="window" lastClr="FFFFFF"/>
              </a:solidFill>
              <a:ln>
                <a:noFill/>
              </a:ln>
            </p:spPr>
            <p:txBody>
              <a:bodyPr vert="horz" wrap="square" lIns="121920" tIns="60960" rIns="121920" bIns="60960" numCol="1"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de-DE" b="1" i="0" u="none" strike="noStrike" kern="0" cap="none" spc="0" normalizeH="0" baseline="0" noProof="0" dirty="0">
                    <a:ln>
                      <a:noFill/>
                    </a:ln>
                    <a:solidFill>
                      <a:srgbClr val="565656"/>
                    </a:solidFill>
                    <a:effectLst/>
                    <a:uLnTx/>
                    <a:uFillTx/>
                    <a:latin typeface="Segoe UI Semilight"/>
                    <a:ea typeface="Roboto Black" panose="02000000000000000000" pitchFamily="2" charset="0"/>
                    <a:cs typeface="Roboto Black" panose="02000000000000000000" pitchFamily="2" charset="0"/>
                  </a:rPr>
                  <a:t>2024</a:t>
                </a:r>
                <a:endParaRPr kumimoji="0" lang="de-DE" b="0" i="0" u="none" strike="noStrike" kern="0" cap="none" spc="0" normalizeH="0" baseline="0" noProof="0" dirty="0">
                  <a:ln>
                    <a:noFill/>
                  </a:ln>
                  <a:solidFill>
                    <a:srgbClr val="565656"/>
                  </a:solidFill>
                  <a:effectLst/>
                  <a:uLnTx/>
                  <a:uFillTx/>
                  <a:latin typeface="Segoe UI Semilight"/>
                </a:endParaRPr>
              </a:p>
            </p:txBody>
          </p:sp>
          <p:sp>
            <p:nvSpPr>
              <p:cNvPr id="42" name="Freihandform: Form 41">
                <a:extLst>
                  <a:ext uri="{FF2B5EF4-FFF2-40B4-BE49-F238E27FC236}">
                    <a16:creationId xmlns:a16="http://schemas.microsoft.com/office/drawing/2014/main" id="{0F2E2BF8-E453-2A0F-E5E9-ADDFF53AEB27}"/>
                  </a:ext>
                </a:extLst>
              </p:cNvPr>
              <p:cNvSpPr/>
              <p:nvPr/>
            </p:nvSpPr>
            <p:spPr>
              <a:xfrm>
                <a:off x="6986873" y="3782977"/>
                <a:ext cx="1193214" cy="1218187"/>
              </a:xfrm>
              <a:custGeom>
                <a:avLst/>
                <a:gdLst>
                  <a:gd name="connsiteX0" fmla="*/ 1049655 w 1047750"/>
                  <a:gd name="connsiteY0" fmla="*/ 524828 h 1333500"/>
                  <a:gd name="connsiteX1" fmla="*/ 524828 w 1047750"/>
                  <a:gd name="connsiteY1" fmla="*/ 1338263 h 1333500"/>
                  <a:gd name="connsiteX2" fmla="*/ 0 w 1047750"/>
                  <a:gd name="connsiteY2" fmla="*/ 524828 h 1333500"/>
                  <a:gd name="connsiteX3" fmla="*/ 524828 w 1047750"/>
                  <a:gd name="connsiteY3" fmla="*/ 0 h 1333500"/>
                  <a:gd name="connsiteX4" fmla="*/ 1049655 w 1047750"/>
                  <a:gd name="connsiteY4" fmla="*/ 524828 h 133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333500">
                    <a:moveTo>
                      <a:pt x="1049655" y="524828"/>
                    </a:moveTo>
                    <a:cubicBezTo>
                      <a:pt x="1049655" y="814388"/>
                      <a:pt x="524828" y="1338263"/>
                      <a:pt x="524828" y="1338263"/>
                    </a:cubicBezTo>
                    <a:cubicBezTo>
                      <a:pt x="524828" y="1338263"/>
                      <a:pt x="0" y="814388"/>
                      <a:pt x="0" y="524828"/>
                    </a:cubicBezTo>
                    <a:cubicBezTo>
                      <a:pt x="0" y="235268"/>
                      <a:pt x="235268" y="0"/>
                      <a:pt x="524828" y="0"/>
                    </a:cubicBezTo>
                    <a:cubicBezTo>
                      <a:pt x="814388" y="0"/>
                      <a:pt x="1049655" y="235268"/>
                      <a:pt x="1049655" y="524828"/>
                    </a:cubicBezTo>
                    <a:close/>
                  </a:path>
                </a:pathLst>
              </a:custGeom>
              <a:solidFill>
                <a:srgbClr val="A61F5E"/>
              </a:solidFill>
              <a:ln w="558" cap="flat">
                <a:noFill/>
                <a:prstDash val="solid"/>
                <a:miter/>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565656"/>
                  </a:solidFill>
                  <a:effectLst/>
                  <a:uLnTx/>
                  <a:uFillTx/>
                  <a:latin typeface="Segoe UI Semilight"/>
                </a:endParaRPr>
              </a:p>
            </p:txBody>
          </p:sp>
          <p:sp>
            <p:nvSpPr>
              <p:cNvPr id="43" name="Freihandform: Form 42">
                <a:extLst>
                  <a:ext uri="{FF2B5EF4-FFF2-40B4-BE49-F238E27FC236}">
                    <a16:creationId xmlns:a16="http://schemas.microsoft.com/office/drawing/2014/main" id="{FC11724E-2AED-CAFD-4A4B-5F73E771DCD0}"/>
                  </a:ext>
                </a:extLst>
              </p:cNvPr>
              <p:cNvSpPr/>
              <p:nvPr/>
            </p:nvSpPr>
            <p:spPr>
              <a:xfrm>
                <a:off x="7095640" y="3890874"/>
                <a:ext cx="957147" cy="739614"/>
              </a:xfrm>
              <a:custGeom>
                <a:avLst/>
                <a:gdLst>
                  <a:gd name="connsiteX0" fmla="*/ 813435 w 809625"/>
                  <a:gd name="connsiteY0" fmla="*/ 406718 h 809625"/>
                  <a:gd name="connsiteX1" fmla="*/ 406718 w 809625"/>
                  <a:gd name="connsiteY1" fmla="*/ 813435 h 809625"/>
                  <a:gd name="connsiteX2" fmla="*/ 0 w 809625"/>
                  <a:gd name="connsiteY2" fmla="*/ 406717 h 809625"/>
                  <a:gd name="connsiteX3" fmla="*/ 406718 w 809625"/>
                  <a:gd name="connsiteY3" fmla="*/ 0 h 809625"/>
                  <a:gd name="connsiteX4" fmla="*/ 813435 w 809625"/>
                  <a:gd name="connsiteY4" fmla="*/ 406718 h 809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809625">
                    <a:moveTo>
                      <a:pt x="813435" y="406718"/>
                    </a:moveTo>
                    <a:cubicBezTo>
                      <a:pt x="813435" y="631341"/>
                      <a:pt x="631341" y="813435"/>
                      <a:pt x="406718" y="813435"/>
                    </a:cubicBezTo>
                    <a:cubicBezTo>
                      <a:pt x="182094" y="813435"/>
                      <a:pt x="0" y="631341"/>
                      <a:pt x="0" y="406717"/>
                    </a:cubicBezTo>
                    <a:cubicBezTo>
                      <a:pt x="0" y="182094"/>
                      <a:pt x="182094" y="0"/>
                      <a:pt x="406718" y="0"/>
                    </a:cubicBezTo>
                    <a:cubicBezTo>
                      <a:pt x="631341" y="0"/>
                      <a:pt x="813435" y="182094"/>
                      <a:pt x="813435" y="406718"/>
                    </a:cubicBezTo>
                    <a:close/>
                  </a:path>
                </a:pathLst>
              </a:custGeom>
              <a:solidFill>
                <a:sysClr val="window" lastClr="FFFFFF"/>
              </a:solidFill>
              <a:ln>
                <a:noFill/>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de-DE" b="1" i="0" u="none" strike="noStrike" kern="0" cap="none" spc="0" normalizeH="0" baseline="0" noProof="0" dirty="0">
                    <a:ln>
                      <a:noFill/>
                    </a:ln>
                    <a:solidFill>
                      <a:srgbClr val="565656"/>
                    </a:solidFill>
                    <a:effectLst/>
                    <a:uLnTx/>
                    <a:uFillTx/>
                    <a:latin typeface="Segoe UI Semilight"/>
                  </a:rPr>
                  <a:t>2026</a:t>
                </a:r>
              </a:p>
            </p:txBody>
          </p:sp>
          <p:sp>
            <p:nvSpPr>
              <p:cNvPr id="44" name="Freihandform: Form 43">
                <a:extLst>
                  <a:ext uri="{FF2B5EF4-FFF2-40B4-BE49-F238E27FC236}">
                    <a16:creationId xmlns:a16="http://schemas.microsoft.com/office/drawing/2014/main" id="{44DDCF4C-5468-1CC3-B106-B4D2B09ECFC1}"/>
                  </a:ext>
                </a:extLst>
              </p:cNvPr>
              <p:cNvSpPr/>
              <p:nvPr/>
            </p:nvSpPr>
            <p:spPr>
              <a:xfrm>
                <a:off x="3269766" y="2723409"/>
                <a:ext cx="1173563" cy="993174"/>
              </a:xfrm>
              <a:custGeom>
                <a:avLst/>
                <a:gdLst>
                  <a:gd name="connsiteX0" fmla="*/ 1049655 w 1047750"/>
                  <a:gd name="connsiteY0" fmla="*/ 524828 h 1333500"/>
                  <a:gd name="connsiteX1" fmla="*/ 524828 w 1047750"/>
                  <a:gd name="connsiteY1" fmla="*/ 1338263 h 1333500"/>
                  <a:gd name="connsiteX2" fmla="*/ 0 w 1047750"/>
                  <a:gd name="connsiteY2" fmla="*/ 524828 h 1333500"/>
                  <a:gd name="connsiteX3" fmla="*/ 524828 w 1047750"/>
                  <a:gd name="connsiteY3" fmla="*/ 0 h 1333500"/>
                  <a:gd name="connsiteX4" fmla="*/ 1049655 w 1047750"/>
                  <a:gd name="connsiteY4" fmla="*/ 524828 h 133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333500">
                    <a:moveTo>
                      <a:pt x="1049655" y="524828"/>
                    </a:moveTo>
                    <a:cubicBezTo>
                      <a:pt x="1049655" y="814388"/>
                      <a:pt x="524828" y="1338263"/>
                      <a:pt x="524828" y="1338263"/>
                    </a:cubicBezTo>
                    <a:cubicBezTo>
                      <a:pt x="524828" y="1338263"/>
                      <a:pt x="0" y="814388"/>
                      <a:pt x="0" y="524828"/>
                    </a:cubicBezTo>
                    <a:cubicBezTo>
                      <a:pt x="0" y="235268"/>
                      <a:pt x="235268" y="0"/>
                      <a:pt x="524828" y="0"/>
                    </a:cubicBezTo>
                    <a:cubicBezTo>
                      <a:pt x="814388" y="0"/>
                      <a:pt x="1049655" y="235268"/>
                      <a:pt x="1049655" y="524828"/>
                    </a:cubicBezTo>
                    <a:close/>
                  </a:path>
                </a:pathLst>
              </a:custGeom>
              <a:solidFill>
                <a:srgbClr val="305EA2"/>
              </a:solidFill>
              <a:ln w="595" cap="flat">
                <a:noFill/>
                <a:prstDash val="solid"/>
                <a:miter/>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565656"/>
                  </a:solidFill>
                  <a:effectLst/>
                  <a:uLnTx/>
                  <a:uFillTx/>
                  <a:latin typeface="Segoe UI Semilight"/>
                </a:endParaRPr>
              </a:p>
            </p:txBody>
          </p:sp>
          <p:sp>
            <p:nvSpPr>
              <p:cNvPr id="45" name="Freihandform: Form 44">
                <a:extLst>
                  <a:ext uri="{FF2B5EF4-FFF2-40B4-BE49-F238E27FC236}">
                    <a16:creationId xmlns:a16="http://schemas.microsoft.com/office/drawing/2014/main" id="{70D38965-311B-3BF3-78B5-F3D70F7756C2}"/>
                  </a:ext>
                </a:extLst>
              </p:cNvPr>
              <p:cNvSpPr/>
              <p:nvPr/>
            </p:nvSpPr>
            <p:spPr>
              <a:xfrm>
                <a:off x="3345250" y="2802036"/>
                <a:ext cx="999595" cy="602999"/>
              </a:xfrm>
              <a:custGeom>
                <a:avLst/>
                <a:gdLst>
                  <a:gd name="connsiteX0" fmla="*/ 813435 w 809625"/>
                  <a:gd name="connsiteY0" fmla="*/ 406718 h 809625"/>
                  <a:gd name="connsiteX1" fmla="*/ 406718 w 809625"/>
                  <a:gd name="connsiteY1" fmla="*/ 813435 h 809625"/>
                  <a:gd name="connsiteX2" fmla="*/ 0 w 809625"/>
                  <a:gd name="connsiteY2" fmla="*/ 406717 h 809625"/>
                  <a:gd name="connsiteX3" fmla="*/ 406718 w 809625"/>
                  <a:gd name="connsiteY3" fmla="*/ 0 h 809625"/>
                  <a:gd name="connsiteX4" fmla="*/ 813435 w 809625"/>
                  <a:gd name="connsiteY4" fmla="*/ 406718 h 809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809625">
                    <a:moveTo>
                      <a:pt x="813435" y="406718"/>
                    </a:moveTo>
                    <a:cubicBezTo>
                      <a:pt x="813435" y="631341"/>
                      <a:pt x="631341" y="813435"/>
                      <a:pt x="406718" y="813435"/>
                    </a:cubicBezTo>
                    <a:cubicBezTo>
                      <a:pt x="182094" y="813435"/>
                      <a:pt x="0" y="631341"/>
                      <a:pt x="0" y="406717"/>
                    </a:cubicBezTo>
                    <a:cubicBezTo>
                      <a:pt x="0" y="182094"/>
                      <a:pt x="182094" y="0"/>
                      <a:pt x="406718" y="0"/>
                    </a:cubicBezTo>
                    <a:cubicBezTo>
                      <a:pt x="631341" y="0"/>
                      <a:pt x="813435" y="182094"/>
                      <a:pt x="813435" y="406718"/>
                    </a:cubicBezTo>
                    <a:close/>
                  </a:path>
                </a:pathLst>
              </a:custGeom>
              <a:solidFill>
                <a:sysClr val="window" lastClr="FFFFFF"/>
              </a:solidFill>
              <a:ln>
                <a:noFill/>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de-DE" b="1" kern="0" dirty="0">
                    <a:solidFill>
                      <a:srgbClr val="565656"/>
                    </a:solidFill>
                    <a:latin typeface="Segoe UI Semilight"/>
                  </a:rPr>
                  <a:t>a</a:t>
                </a:r>
                <a:r>
                  <a:rPr kumimoji="0" lang="de-DE" b="1" i="0" u="none" strike="noStrike" kern="0" cap="none" spc="0" normalizeH="0" baseline="0" noProof="0" dirty="0">
                    <a:ln>
                      <a:noFill/>
                    </a:ln>
                    <a:solidFill>
                      <a:srgbClr val="565656"/>
                    </a:solidFill>
                    <a:effectLst/>
                    <a:uLnTx/>
                    <a:uFillTx/>
                    <a:latin typeface="Segoe UI Semilight"/>
                  </a:rPr>
                  <a:t>b 2026</a:t>
                </a:r>
              </a:p>
            </p:txBody>
          </p:sp>
          <p:sp>
            <p:nvSpPr>
              <p:cNvPr id="46" name="Freihandform: Form 45">
                <a:extLst>
                  <a:ext uri="{FF2B5EF4-FFF2-40B4-BE49-F238E27FC236}">
                    <a16:creationId xmlns:a16="http://schemas.microsoft.com/office/drawing/2014/main" id="{086D1AE3-8FBD-7125-8664-2EF7890656B3}"/>
                  </a:ext>
                </a:extLst>
              </p:cNvPr>
              <p:cNvSpPr/>
              <p:nvPr/>
            </p:nvSpPr>
            <p:spPr>
              <a:xfrm>
                <a:off x="6812819" y="2158696"/>
                <a:ext cx="1102583" cy="870218"/>
              </a:xfrm>
              <a:custGeom>
                <a:avLst/>
                <a:gdLst>
                  <a:gd name="connsiteX0" fmla="*/ 1049655 w 1047750"/>
                  <a:gd name="connsiteY0" fmla="*/ 524828 h 1333500"/>
                  <a:gd name="connsiteX1" fmla="*/ 524828 w 1047750"/>
                  <a:gd name="connsiteY1" fmla="*/ 1338263 h 1333500"/>
                  <a:gd name="connsiteX2" fmla="*/ 0 w 1047750"/>
                  <a:gd name="connsiteY2" fmla="*/ 524828 h 1333500"/>
                  <a:gd name="connsiteX3" fmla="*/ 524828 w 1047750"/>
                  <a:gd name="connsiteY3" fmla="*/ 0 h 1333500"/>
                  <a:gd name="connsiteX4" fmla="*/ 1049655 w 1047750"/>
                  <a:gd name="connsiteY4" fmla="*/ 524828 h 133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333500">
                    <a:moveTo>
                      <a:pt x="1049655" y="524828"/>
                    </a:moveTo>
                    <a:cubicBezTo>
                      <a:pt x="1049655" y="814388"/>
                      <a:pt x="524828" y="1338263"/>
                      <a:pt x="524828" y="1338263"/>
                    </a:cubicBezTo>
                    <a:cubicBezTo>
                      <a:pt x="524828" y="1338263"/>
                      <a:pt x="0" y="814388"/>
                      <a:pt x="0" y="524828"/>
                    </a:cubicBezTo>
                    <a:cubicBezTo>
                      <a:pt x="0" y="235268"/>
                      <a:pt x="235268" y="0"/>
                      <a:pt x="524828" y="0"/>
                    </a:cubicBezTo>
                    <a:cubicBezTo>
                      <a:pt x="814388" y="0"/>
                      <a:pt x="1049655" y="235268"/>
                      <a:pt x="1049655" y="524828"/>
                    </a:cubicBezTo>
                    <a:close/>
                  </a:path>
                </a:pathLst>
              </a:custGeom>
              <a:solidFill>
                <a:srgbClr val="B91817"/>
              </a:solidFill>
              <a:ln w="516" cap="flat">
                <a:noFill/>
                <a:prstDash val="solid"/>
                <a:miter/>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565656"/>
                  </a:solidFill>
                  <a:effectLst/>
                  <a:uLnTx/>
                  <a:uFillTx/>
                  <a:latin typeface="Segoe UI Semilight"/>
                </a:endParaRPr>
              </a:p>
            </p:txBody>
          </p:sp>
          <p:sp>
            <p:nvSpPr>
              <p:cNvPr id="47" name="Freihandform: Form 46">
                <a:extLst>
                  <a:ext uri="{FF2B5EF4-FFF2-40B4-BE49-F238E27FC236}">
                    <a16:creationId xmlns:a16="http://schemas.microsoft.com/office/drawing/2014/main" id="{1F9CC0D0-A41C-9EE3-32CA-5E1E6414EED3}"/>
                  </a:ext>
                </a:extLst>
              </p:cNvPr>
              <p:cNvSpPr/>
              <p:nvPr/>
            </p:nvSpPr>
            <p:spPr>
              <a:xfrm>
                <a:off x="6890518" y="2235772"/>
                <a:ext cx="925978" cy="528347"/>
              </a:xfrm>
              <a:custGeom>
                <a:avLst/>
                <a:gdLst>
                  <a:gd name="connsiteX0" fmla="*/ 813435 w 809625"/>
                  <a:gd name="connsiteY0" fmla="*/ 406718 h 809625"/>
                  <a:gd name="connsiteX1" fmla="*/ 406718 w 809625"/>
                  <a:gd name="connsiteY1" fmla="*/ 813435 h 809625"/>
                  <a:gd name="connsiteX2" fmla="*/ 0 w 809625"/>
                  <a:gd name="connsiteY2" fmla="*/ 406717 h 809625"/>
                  <a:gd name="connsiteX3" fmla="*/ 406718 w 809625"/>
                  <a:gd name="connsiteY3" fmla="*/ 0 h 809625"/>
                  <a:gd name="connsiteX4" fmla="*/ 813435 w 809625"/>
                  <a:gd name="connsiteY4" fmla="*/ 406718 h 809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809625">
                    <a:moveTo>
                      <a:pt x="813435" y="406718"/>
                    </a:moveTo>
                    <a:cubicBezTo>
                      <a:pt x="813435" y="631341"/>
                      <a:pt x="631341" y="813435"/>
                      <a:pt x="406718" y="813435"/>
                    </a:cubicBezTo>
                    <a:cubicBezTo>
                      <a:pt x="182094" y="813435"/>
                      <a:pt x="0" y="631341"/>
                      <a:pt x="0" y="406717"/>
                    </a:cubicBezTo>
                    <a:cubicBezTo>
                      <a:pt x="0" y="182094"/>
                      <a:pt x="182094" y="0"/>
                      <a:pt x="406718" y="0"/>
                    </a:cubicBezTo>
                    <a:cubicBezTo>
                      <a:pt x="631341" y="0"/>
                      <a:pt x="813435" y="182094"/>
                      <a:pt x="813435" y="406718"/>
                    </a:cubicBezTo>
                    <a:close/>
                  </a:path>
                </a:pathLst>
              </a:custGeom>
              <a:solidFill>
                <a:sysClr val="window" lastClr="FFFFFF"/>
              </a:solidFill>
              <a:ln>
                <a:noFill/>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de-DE" b="1" i="0" u="none" strike="noStrike" kern="0" cap="none" spc="0" normalizeH="0" baseline="0" noProof="0" dirty="0">
                    <a:ln>
                      <a:noFill/>
                    </a:ln>
                    <a:solidFill>
                      <a:srgbClr val="565656"/>
                    </a:solidFill>
                    <a:effectLst/>
                    <a:uLnTx/>
                    <a:uFillTx/>
                    <a:latin typeface="Segoe UI Semilight"/>
                  </a:rPr>
                  <a:t>2030</a:t>
                </a:r>
              </a:p>
            </p:txBody>
          </p:sp>
          <p:grpSp>
            <p:nvGrpSpPr>
              <p:cNvPr id="48" name="Gruppieren 47">
                <a:extLst>
                  <a:ext uri="{FF2B5EF4-FFF2-40B4-BE49-F238E27FC236}">
                    <a16:creationId xmlns:a16="http://schemas.microsoft.com/office/drawing/2014/main" id="{723D80A0-C8D6-9AC6-1E59-96D72CE670EC}"/>
                  </a:ext>
                </a:extLst>
              </p:cNvPr>
              <p:cNvGrpSpPr/>
              <p:nvPr/>
            </p:nvGrpSpPr>
            <p:grpSpPr>
              <a:xfrm>
                <a:off x="-245227" y="3799414"/>
                <a:ext cx="6579523" cy="977531"/>
                <a:chOff x="-738492" y="3917703"/>
                <a:chExt cx="6579523" cy="977531"/>
              </a:xfrm>
            </p:grpSpPr>
            <p:sp>
              <p:nvSpPr>
                <p:cNvPr id="64" name="TextBox 44">
                  <a:extLst>
                    <a:ext uri="{FF2B5EF4-FFF2-40B4-BE49-F238E27FC236}">
                      <a16:creationId xmlns:a16="http://schemas.microsoft.com/office/drawing/2014/main" id="{B8876F89-8662-9D45-01FB-8F8374D4EA3B}"/>
                    </a:ext>
                  </a:extLst>
                </p:cNvPr>
                <p:cNvSpPr txBox="1"/>
                <p:nvPr/>
              </p:nvSpPr>
              <p:spPr>
                <a:xfrm>
                  <a:off x="-698835" y="3917703"/>
                  <a:ext cx="1604228" cy="424732"/>
                </a:xfrm>
                <a:prstGeom prst="rect">
                  <a:avLst/>
                </a:prstGeom>
                <a:noFill/>
              </p:spPr>
              <p:txBody>
                <a:bodyPr wrap="square" lIns="0" rIns="0" rtlCol="0" anchor="b" anchorCtr="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lang="de-DE" sz="2400" b="1" kern="0" dirty="0">
                      <a:solidFill>
                        <a:srgbClr val="565656"/>
                      </a:solidFill>
                      <a:latin typeface="Segoe UI Semilight"/>
                    </a:rPr>
                    <a:t>2024</a:t>
                  </a:r>
                  <a:endParaRPr kumimoji="0" lang="de-DE" sz="2400" b="1" i="0" u="none" strike="noStrike" kern="0" cap="none" spc="0" normalizeH="0" baseline="0" noProof="0" dirty="0">
                    <a:ln>
                      <a:noFill/>
                    </a:ln>
                    <a:solidFill>
                      <a:srgbClr val="565656"/>
                    </a:solidFill>
                    <a:effectLst/>
                    <a:uLnTx/>
                    <a:uFillTx/>
                    <a:latin typeface="Segoe UI Semilight"/>
                  </a:endParaRPr>
                </a:p>
              </p:txBody>
            </p:sp>
            <p:sp>
              <p:nvSpPr>
                <p:cNvPr id="65" name="TextBox 43">
                  <a:extLst>
                    <a:ext uri="{FF2B5EF4-FFF2-40B4-BE49-F238E27FC236}">
                      <a16:creationId xmlns:a16="http://schemas.microsoft.com/office/drawing/2014/main" id="{242CDEF7-263F-E73B-4389-D645B7A324FD}"/>
                    </a:ext>
                  </a:extLst>
                </p:cNvPr>
                <p:cNvSpPr txBox="1"/>
                <p:nvPr/>
              </p:nvSpPr>
              <p:spPr>
                <a:xfrm>
                  <a:off x="-658464" y="4369250"/>
                  <a:ext cx="6499495" cy="525984"/>
                </a:xfrm>
                <a:prstGeom prst="rect">
                  <a:avLst/>
                </a:prstGeom>
                <a:noFill/>
              </p:spPr>
              <p:txBody>
                <a:bodyPr wrap="square" lIns="0" rIns="0" numCol="1" spcCol="27432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565656"/>
                      </a:solidFill>
                      <a:effectLst/>
                      <a:uLnTx/>
                      <a:uFillTx/>
                      <a:latin typeface="Segoe UI Semilight"/>
                    </a:rPr>
                    <a:t>Kirchenrechtliche Inkraftsetzung der Pastoralen Räume</a:t>
                  </a:r>
                  <a:br>
                    <a:rPr kumimoji="0" lang="de-DE" sz="1600" b="0" i="0" u="none" strike="noStrike" kern="0" cap="none" spc="0" normalizeH="0" baseline="0" noProof="0" dirty="0">
                      <a:ln>
                        <a:noFill/>
                      </a:ln>
                      <a:solidFill>
                        <a:srgbClr val="565656"/>
                      </a:solidFill>
                      <a:effectLst/>
                      <a:uLnTx/>
                      <a:uFillTx/>
                      <a:latin typeface="Segoe UI Semilight"/>
                    </a:rPr>
                  </a:br>
                  <a:r>
                    <a:rPr kumimoji="0" lang="de-DE" sz="1600" b="0" i="0" u="none" strike="noStrike" kern="0" cap="none" spc="0" normalizeH="0" baseline="0" noProof="0" dirty="0">
                      <a:ln>
                        <a:noFill/>
                      </a:ln>
                      <a:solidFill>
                        <a:srgbClr val="565656"/>
                      </a:solidFill>
                      <a:effectLst/>
                      <a:uLnTx/>
                      <a:uFillTx/>
                      <a:latin typeface="Segoe UI Semilight"/>
                    </a:rPr>
                    <a:t>Start in Koordinierungsteams</a:t>
                  </a:r>
                </a:p>
              </p:txBody>
            </p:sp>
            <p:cxnSp>
              <p:nvCxnSpPr>
                <p:cNvPr id="66" name="Straight Connector 9">
                  <a:extLst>
                    <a:ext uri="{FF2B5EF4-FFF2-40B4-BE49-F238E27FC236}">
                      <a16:creationId xmlns:a16="http://schemas.microsoft.com/office/drawing/2014/main" id="{989787CC-4C55-CE8F-1E8F-FF177582ECC0}"/>
                    </a:ext>
                  </a:extLst>
                </p:cNvPr>
                <p:cNvCxnSpPr>
                  <a:cxnSpLocks/>
                </p:cNvCxnSpPr>
                <p:nvPr/>
              </p:nvCxnSpPr>
              <p:spPr>
                <a:xfrm flipH="1">
                  <a:off x="-738492" y="4347457"/>
                  <a:ext cx="1683544" cy="0"/>
                </a:xfrm>
                <a:prstGeom prst="line">
                  <a:avLst/>
                </a:prstGeom>
                <a:noFill/>
                <a:ln w="6350" cap="flat" cmpd="sng" algn="ctr">
                  <a:solidFill>
                    <a:srgbClr val="565656"/>
                  </a:solidFill>
                  <a:prstDash val="sysDash"/>
                  <a:miter lim="800000"/>
                </a:ln>
                <a:effectLst/>
              </p:spPr>
            </p:cxnSp>
          </p:grpSp>
          <p:grpSp>
            <p:nvGrpSpPr>
              <p:cNvPr id="49" name="Gruppieren 48">
                <a:extLst>
                  <a:ext uri="{FF2B5EF4-FFF2-40B4-BE49-F238E27FC236}">
                    <a16:creationId xmlns:a16="http://schemas.microsoft.com/office/drawing/2014/main" id="{DE80513C-9D51-E3C9-CEEF-9EA3F96BA960}"/>
                  </a:ext>
                </a:extLst>
              </p:cNvPr>
              <p:cNvGrpSpPr/>
              <p:nvPr/>
            </p:nvGrpSpPr>
            <p:grpSpPr>
              <a:xfrm>
                <a:off x="-16768" y="1778805"/>
                <a:ext cx="4593694" cy="1178952"/>
                <a:chOff x="-954327" y="3407696"/>
                <a:chExt cx="4593694" cy="1178952"/>
              </a:xfrm>
            </p:grpSpPr>
            <p:sp>
              <p:nvSpPr>
                <p:cNvPr id="61" name="TextBox 44">
                  <a:extLst>
                    <a:ext uri="{FF2B5EF4-FFF2-40B4-BE49-F238E27FC236}">
                      <a16:creationId xmlns:a16="http://schemas.microsoft.com/office/drawing/2014/main" id="{3A9DB085-778A-FB8D-CC54-37075F99EAE1}"/>
                    </a:ext>
                  </a:extLst>
                </p:cNvPr>
                <p:cNvSpPr txBox="1"/>
                <p:nvPr/>
              </p:nvSpPr>
              <p:spPr>
                <a:xfrm>
                  <a:off x="-954327" y="3407696"/>
                  <a:ext cx="3668149" cy="417161"/>
                </a:xfrm>
                <a:prstGeom prst="rect">
                  <a:avLst/>
                </a:prstGeom>
                <a:noFill/>
              </p:spPr>
              <p:txBody>
                <a:bodyPr wrap="square" lIns="0" rIns="0" rtlCol="0" anchor="b" anchorCtr="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lang="de-DE" sz="2400" b="1" kern="0" dirty="0">
                      <a:solidFill>
                        <a:srgbClr val="565656"/>
                      </a:solidFill>
                      <a:latin typeface="Segoe UI Semilight"/>
                    </a:rPr>
                    <a:t>ab 2026</a:t>
                  </a:r>
                  <a:endParaRPr kumimoji="0" lang="de-DE" sz="2400" b="1" i="0" u="none" strike="noStrike" kern="0" cap="none" spc="0" normalizeH="0" baseline="0" noProof="0" dirty="0">
                    <a:ln>
                      <a:noFill/>
                    </a:ln>
                    <a:solidFill>
                      <a:srgbClr val="565656"/>
                    </a:solidFill>
                    <a:effectLst/>
                    <a:uLnTx/>
                    <a:uFillTx/>
                    <a:latin typeface="Segoe UI Semilight"/>
                  </a:endParaRPr>
                </a:p>
              </p:txBody>
            </p:sp>
            <p:sp>
              <p:nvSpPr>
                <p:cNvPr id="62" name="TextBox 43">
                  <a:extLst>
                    <a:ext uri="{FF2B5EF4-FFF2-40B4-BE49-F238E27FC236}">
                      <a16:creationId xmlns:a16="http://schemas.microsoft.com/office/drawing/2014/main" id="{A8883B5C-9B9F-9C7B-181C-C196F4F6E68C}"/>
                    </a:ext>
                  </a:extLst>
                </p:cNvPr>
                <p:cNvSpPr txBox="1"/>
                <p:nvPr/>
              </p:nvSpPr>
              <p:spPr>
                <a:xfrm>
                  <a:off x="-930208" y="3843015"/>
                  <a:ext cx="4569575" cy="743633"/>
                </a:xfrm>
                <a:prstGeom prst="rect">
                  <a:avLst/>
                </a:prstGeom>
                <a:noFill/>
              </p:spPr>
              <p:txBody>
                <a:bodyPr wrap="square" lIns="0" rIns="0" numCol="1" spcCol="27432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565656"/>
                      </a:solidFill>
                      <a:effectLst/>
                      <a:uLnTx/>
                      <a:uFillTx/>
                      <a:latin typeface="Segoe UI Semilight"/>
                    </a:rPr>
                    <a:t>* Sukzessiver Einsatz Verwaltungsleitung</a:t>
                  </a:r>
                  <a:br>
                    <a:rPr kumimoji="0" lang="de-DE" sz="1600" b="0" i="0" u="none" strike="noStrike" kern="0" cap="none" spc="0" normalizeH="0" baseline="0" noProof="0" dirty="0">
                      <a:ln>
                        <a:noFill/>
                      </a:ln>
                      <a:solidFill>
                        <a:srgbClr val="565656"/>
                      </a:solidFill>
                      <a:effectLst/>
                      <a:uLnTx/>
                      <a:uFillTx/>
                      <a:latin typeface="Segoe UI Semilight"/>
                    </a:rPr>
                  </a:br>
                  <a:r>
                    <a:rPr kumimoji="0" lang="de-DE" sz="1600" b="0" i="0" u="none" strike="noStrike" kern="0" cap="none" spc="0" normalizeH="0" baseline="0" noProof="0" dirty="0">
                      <a:ln>
                        <a:noFill/>
                      </a:ln>
                      <a:solidFill>
                        <a:srgbClr val="565656"/>
                      </a:solidFill>
                      <a:effectLst/>
                      <a:uLnTx/>
                      <a:uFillTx/>
                      <a:latin typeface="Segoe UI Semilight"/>
                    </a:rPr>
                    <a:t>* Ausschreibung der Stelle einer Verwaltungsleitung</a:t>
                  </a:r>
                  <a:endParaRPr kumimoji="0" lang="de-DE" sz="1600" b="0" i="0" u="none" strike="noStrike" kern="0" cap="none" spc="0" normalizeH="0" baseline="0" noProof="0" dirty="0">
                    <a:ln>
                      <a:noFill/>
                    </a:ln>
                    <a:solidFill>
                      <a:srgbClr val="565656"/>
                    </a:solidFill>
                    <a:effectLst/>
                    <a:highlight>
                      <a:srgbClr val="FFFF00"/>
                    </a:highlight>
                    <a:uLnTx/>
                    <a:uFillTx/>
                    <a:latin typeface="Segoe UI Semilight"/>
                  </a:endParaRPr>
                </a:p>
              </p:txBody>
            </p:sp>
            <p:cxnSp>
              <p:nvCxnSpPr>
                <p:cNvPr id="63" name="Straight Connector 9">
                  <a:extLst>
                    <a:ext uri="{FF2B5EF4-FFF2-40B4-BE49-F238E27FC236}">
                      <a16:creationId xmlns:a16="http://schemas.microsoft.com/office/drawing/2014/main" id="{CCA4A946-FBB6-9115-DA11-4FC5A194A704}"/>
                    </a:ext>
                  </a:extLst>
                </p:cNvPr>
                <p:cNvCxnSpPr>
                  <a:cxnSpLocks/>
                </p:cNvCxnSpPr>
                <p:nvPr/>
              </p:nvCxnSpPr>
              <p:spPr>
                <a:xfrm flipH="1">
                  <a:off x="-954327" y="3857906"/>
                  <a:ext cx="1683546" cy="0"/>
                </a:xfrm>
                <a:prstGeom prst="line">
                  <a:avLst/>
                </a:prstGeom>
                <a:noFill/>
                <a:ln w="6350" cap="flat" cmpd="sng" algn="ctr">
                  <a:solidFill>
                    <a:srgbClr val="565656"/>
                  </a:solidFill>
                  <a:prstDash val="sysDash"/>
                  <a:miter lim="800000"/>
                </a:ln>
                <a:effectLst/>
              </p:spPr>
            </p:cxnSp>
          </p:grpSp>
          <p:grpSp>
            <p:nvGrpSpPr>
              <p:cNvPr id="50" name="Gruppieren 49">
                <a:extLst>
                  <a:ext uri="{FF2B5EF4-FFF2-40B4-BE49-F238E27FC236}">
                    <a16:creationId xmlns:a16="http://schemas.microsoft.com/office/drawing/2014/main" id="{47C91F16-6380-E8C9-D355-FF785BF2F1BB}"/>
                  </a:ext>
                </a:extLst>
              </p:cNvPr>
              <p:cNvGrpSpPr/>
              <p:nvPr/>
            </p:nvGrpSpPr>
            <p:grpSpPr>
              <a:xfrm>
                <a:off x="8526202" y="2635391"/>
                <a:ext cx="4765832" cy="949494"/>
                <a:chOff x="450935" y="3771676"/>
                <a:chExt cx="4765832" cy="949494"/>
              </a:xfrm>
            </p:grpSpPr>
            <p:sp>
              <p:nvSpPr>
                <p:cNvPr id="58" name="TextBox 44">
                  <a:extLst>
                    <a:ext uri="{FF2B5EF4-FFF2-40B4-BE49-F238E27FC236}">
                      <a16:creationId xmlns:a16="http://schemas.microsoft.com/office/drawing/2014/main" id="{D240AA7C-AEE6-B9C4-D1D0-E03E12520FFC}"/>
                    </a:ext>
                  </a:extLst>
                </p:cNvPr>
                <p:cNvSpPr txBox="1"/>
                <p:nvPr/>
              </p:nvSpPr>
              <p:spPr>
                <a:xfrm>
                  <a:off x="450935" y="3771676"/>
                  <a:ext cx="1604229" cy="424732"/>
                </a:xfrm>
                <a:prstGeom prst="rect">
                  <a:avLst/>
                </a:prstGeom>
                <a:noFill/>
              </p:spPr>
              <p:txBody>
                <a:bodyPr wrap="square" lIns="0" rIns="0" rtlCol="0" anchor="b" anchorCtr="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de-DE" sz="2400" b="1" i="0" u="none" strike="noStrike" kern="0" cap="none" spc="0" normalizeH="0" baseline="0" noProof="0" dirty="0">
                      <a:ln>
                        <a:noFill/>
                      </a:ln>
                      <a:solidFill>
                        <a:srgbClr val="565656"/>
                      </a:solidFill>
                      <a:effectLst/>
                      <a:uLnTx/>
                      <a:uFillTx/>
                      <a:latin typeface="Segoe UI Semilight"/>
                    </a:rPr>
                    <a:t>2030</a:t>
                  </a:r>
                </a:p>
              </p:txBody>
            </p:sp>
            <p:sp>
              <p:nvSpPr>
                <p:cNvPr id="59" name="TextBox 43">
                  <a:extLst>
                    <a:ext uri="{FF2B5EF4-FFF2-40B4-BE49-F238E27FC236}">
                      <a16:creationId xmlns:a16="http://schemas.microsoft.com/office/drawing/2014/main" id="{9D7F63D9-8954-49EF-564C-87E0135DBC46}"/>
                    </a:ext>
                  </a:extLst>
                </p:cNvPr>
                <p:cNvSpPr txBox="1"/>
                <p:nvPr/>
              </p:nvSpPr>
              <p:spPr>
                <a:xfrm>
                  <a:off x="450935" y="4195186"/>
                  <a:ext cx="4765832" cy="525984"/>
                </a:xfrm>
                <a:prstGeom prst="rect">
                  <a:avLst/>
                </a:prstGeom>
                <a:noFill/>
              </p:spPr>
              <p:txBody>
                <a:bodyPr wrap="square" lIns="0" rIns="0" numCol="1" spcCol="27432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565656"/>
                      </a:solidFill>
                      <a:effectLst/>
                      <a:uLnTx/>
                      <a:uFillTx/>
                      <a:latin typeface="Segoe UI Semilight"/>
                    </a:rPr>
                    <a:t>In jedem Pastoralen Raum sollte</a:t>
                  </a:r>
                  <a:br>
                    <a:rPr kumimoji="0" lang="de-DE" sz="1600" b="0" i="0" u="none" strike="noStrike" kern="0" cap="none" spc="0" normalizeH="0" baseline="0" noProof="0" dirty="0">
                      <a:ln>
                        <a:noFill/>
                      </a:ln>
                      <a:solidFill>
                        <a:srgbClr val="565656"/>
                      </a:solidFill>
                      <a:effectLst/>
                      <a:uLnTx/>
                      <a:uFillTx/>
                      <a:latin typeface="Segoe UI Semilight"/>
                    </a:rPr>
                  </a:br>
                  <a:r>
                    <a:rPr kumimoji="0" lang="de-DE" sz="1600" b="0" i="0" u="none" strike="noStrike" kern="0" cap="none" spc="0" normalizeH="0" baseline="0" noProof="0" dirty="0">
                      <a:ln>
                        <a:noFill/>
                      </a:ln>
                      <a:solidFill>
                        <a:srgbClr val="565656"/>
                      </a:solidFill>
                      <a:effectLst/>
                      <a:uLnTx/>
                      <a:uFillTx/>
                      <a:latin typeface="Segoe UI Semilight"/>
                    </a:rPr>
                    <a:t>eine Verwaltungsleitung eingesetzt sein </a:t>
                  </a:r>
                </a:p>
              </p:txBody>
            </p:sp>
            <p:cxnSp>
              <p:nvCxnSpPr>
                <p:cNvPr id="60" name="Straight Connector 9">
                  <a:extLst>
                    <a:ext uri="{FF2B5EF4-FFF2-40B4-BE49-F238E27FC236}">
                      <a16:creationId xmlns:a16="http://schemas.microsoft.com/office/drawing/2014/main" id="{4AE4CD60-A24F-6544-04D4-BCF53219456C}"/>
                    </a:ext>
                  </a:extLst>
                </p:cNvPr>
                <p:cNvCxnSpPr>
                  <a:cxnSpLocks/>
                </p:cNvCxnSpPr>
                <p:nvPr/>
              </p:nvCxnSpPr>
              <p:spPr>
                <a:xfrm flipH="1">
                  <a:off x="450936" y="4196187"/>
                  <a:ext cx="1683545" cy="0"/>
                </a:xfrm>
                <a:prstGeom prst="line">
                  <a:avLst/>
                </a:prstGeom>
                <a:noFill/>
                <a:ln w="6350" cap="flat" cmpd="sng" algn="ctr">
                  <a:solidFill>
                    <a:srgbClr val="565656"/>
                  </a:solidFill>
                  <a:prstDash val="sysDash"/>
                  <a:miter lim="800000"/>
                </a:ln>
                <a:effectLst/>
              </p:spPr>
            </p:cxnSp>
          </p:grpSp>
          <p:sp>
            <p:nvSpPr>
              <p:cNvPr id="51" name="TextBox 44">
                <a:extLst>
                  <a:ext uri="{FF2B5EF4-FFF2-40B4-BE49-F238E27FC236}">
                    <a16:creationId xmlns:a16="http://schemas.microsoft.com/office/drawing/2014/main" id="{97DAF013-60E2-6832-2CB6-2BC50FD07298}"/>
                  </a:ext>
                </a:extLst>
              </p:cNvPr>
              <p:cNvSpPr txBox="1"/>
              <p:nvPr/>
            </p:nvSpPr>
            <p:spPr>
              <a:xfrm>
                <a:off x="8997934" y="4226401"/>
                <a:ext cx="1620272" cy="417161"/>
              </a:xfrm>
              <a:prstGeom prst="rect">
                <a:avLst/>
              </a:prstGeom>
              <a:noFill/>
            </p:spPr>
            <p:txBody>
              <a:bodyPr wrap="square" lIns="0" rIns="0" rtlCol="0" anchor="b" anchorCtr="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lang="de-DE" sz="2400" b="1" kern="0" dirty="0">
                    <a:solidFill>
                      <a:srgbClr val="565656"/>
                    </a:solidFill>
                    <a:latin typeface="Segoe UI Semilight"/>
                  </a:rPr>
                  <a:t>2026</a:t>
                </a:r>
                <a:endParaRPr kumimoji="0" lang="de-DE" sz="2400" b="1" i="0" u="none" strike="noStrike" kern="0" cap="none" spc="0" normalizeH="0" baseline="0" noProof="0" dirty="0">
                  <a:ln>
                    <a:noFill/>
                  </a:ln>
                  <a:solidFill>
                    <a:srgbClr val="565656"/>
                  </a:solidFill>
                  <a:effectLst/>
                  <a:uLnTx/>
                  <a:uFillTx/>
                  <a:latin typeface="Segoe UI Semilight"/>
                </a:endParaRPr>
              </a:p>
            </p:txBody>
          </p:sp>
          <p:sp>
            <p:nvSpPr>
              <p:cNvPr id="52" name="TextBox 43">
                <a:extLst>
                  <a:ext uri="{FF2B5EF4-FFF2-40B4-BE49-F238E27FC236}">
                    <a16:creationId xmlns:a16="http://schemas.microsoft.com/office/drawing/2014/main" id="{823913B6-F2AA-6320-E726-67974A03FB3F}"/>
                  </a:ext>
                </a:extLst>
              </p:cNvPr>
              <p:cNvSpPr txBox="1"/>
              <p:nvPr/>
            </p:nvSpPr>
            <p:spPr>
              <a:xfrm>
                <a:off x="8972186" y="4665016"/>
                <a:ext cx="4646555" cy="525984"/>
              </a:xfrm>
              <a:prstGeom prst="rect">
                <a:avLst/>
              </a:prstGeom>
              <a:noFill/>
            </p:spPr>
            <p:txBody>
              <a:bodyPr wrap="square" lIns="0" rIns="0" numCol="1" spcCol="27432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565656"/>
                    </a:solidFill>
                    <a:effectLst/>
                    <a:uLnTx/>
                    <a:uFillTx/>
                    <a:latin typeface="Segoe UI Semilight"/>
                  </a:rPr>
                  <a:t>Benennung und Ernennung </a:t>
                </a:r>
                <a:br>
                  <a:rPr kumimoji="0" lang="de-DE" sz="1600" b="0" i="0" u="none" strike="noStrike" kern="0" cap="none" spc="0" normalizeH="0" baseline="0" noProof="0" dirty="0">
                    <a:ln>
                      <a:noFill/>
                    </a:ln>
                    <a:solidFill>
                      <a:srgbClr val="565656"/>
                    </a:solidFill>
                    <a:effectLst/>
                    <a:uLnTx/>
                    <a:uFillTx/>
                    <a:latin typeface="Segoe UI Semilight"/>
                  </a:rPr>
                </a:br>
                <a:r>
                  <a:rPr kumimoji="0" lang="de-DE" sz="1600" b="0" i="0" u="none" strike="noStrike" kern="0" cap="none" spc="0" normalizeH="0" baseline="0" noProof="0" dirty="0">
                    <a:ln>
                      <a:noFill/>
                    </a:ln>
                    <a:solidFill>
                      <a:srgbClr val="565656"/>
                    </a:solidFill>
                    <a:effectLst/>
                    <a:uLnTx/>
                    <a:uFillTx/>
                    <a:latin typeface="Segoe UI Semilight"/>
                  </a:rPr>
                  <a:t>der Leitungsteams der Pastoralen Räume</a:t>
                </a:r>
              </a:p>
            </p:txBody>
          </p:sp>
          <p:cxnSp>
            <p:nvCxnSpPr>
              <p:cNvPr id="53" name="Straight Connector 9">
                <a:extLst>
                  <a:ext uri="{FF2B5EF4-FFF2-40B4-BE49-F238E27FC236}">
                    <a16:creationId xmlns:a16="http://schemas.microsoft.com/office/drawing/2014/main" id="{5AFFC0F3-2A9E-28A1-2101-28A1F5FF5676}"/>
                  </a:ext>
                </a:extLst>
              </p:cNvPr>
              <p:cNvCxnSpPr>
                <a:cxnSpLocks/>
              </p:cNvCxnSpPr>
              <p:nvPr/>
            </p:nvCxnSpPr>
            <p:spPr>
              <a:xfrm flipH="1">
                <a:off x="8972186" y="4660845"/>
                <a:ext cx="1683545" cy="0"/>
              </a:xfrm>
              <a:prstGeom prst="line">
                <a:avLst/>
              </a:prstGeom>
              <a:noFill/>
              <a:ln w="6350" cap="flat" cmpd="sng" algn="ctr">
                <a:solidFill>
                  <a:srgbClr val="565656"/>
                </a:solidFill>
                <a:prstDash val="sysDash"/>
                <a:miter lim="800000"/>
              </a:ln>
              <a:effectLst/>
            </p:spPr>
          </p:cxnSp>
          <p:pic>
            <p:nvPicPr>
              <p:cNvPr id="54" name="Grafik 53" descr="Puzzleteile mit einfarbiger Füllung">
                <a:extLst>
                  <a:ext uri="{FF2B5EF4-FFF2-40B4-BE49-F238E27FC236}">
                    <a16:creationId xmlns:a16="http://schemas.microsoft.com/office/drawing/2014/main" id="{4F72FCD1-272C-1954-F57A-EB0C61A17E3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466981" y="2463942"/>
                <a:ext cx="635708" cy="506619"/>
              </a:xfrm>
              <a:prstGeom prst="rect">
                <a:avLst/>
              </a:prstGeom>
            </p:spPr>
          </p:pic>
          <p:pic>
            <p:nvPicPr>
              <p:cNvPr id="55" name="Grafik 54" descr="Kopf mit Zahnrädern mit einfarbiger Füllung">
                <a:extLst>
                  <a:ext uri="{FF2B5EF4-FFF2-40B4-BE49-F238E27FC236}">
                    <a16:creationId xmlns:a16="http://schemas.microsoft.com/office/drawing/2014/main" id="{A311B99D-6A2B-4B18-E006-23907BC4154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46550" y="1809505"/>
                <a:ext cx="440457" cy="351016"/>
              </a:xfrm>
              <a:prstGeom prst="rect">
                <a:avLst/>
              </a:prstGeom>
            </p:spPr>
          </p:pic>
          <p:pic>
            <p:nvPicPr>
              <p:cNvPr id="56" name="Grafik 55" descr="Prost mit einfarbiger Füllung">
                <a:extLst>
                  <a:ext uri="{FF2B5EF4-FFF2-40B4-BE49-F238E27FC236}">
                    <a16:creationId xmlns:a16="http://schemas.microsoft.com/office/drawing/2014/main" id="{5D842296-F6CD-C58E-EEC7-87923FAFA9F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072777" y="4152741"/>
                <a:ext cx="547117" cy="436017"/>
              </a:xfrm>
              <a:prstGeom prst="rect">
                <a:avLst/>
              </a:prstGeom>
            </p:spPr>
          </p:pic>
          <p:pic>
            <p:nvPicPr>
              <p:cNvPr id="57" name="Grafik 56" descr="Gruppenbrainstorming mit einfarbiger Füllung">
                <a:extLst>
                  <a:ext uri="{FF2B5EF4-FFF2-40B4-BE49-F238E27FC236}">
                    <a16:creationId xmlns:a16="http://schemas.microsoft.com/office/drawing/2014/main" id="{56DCFB8C-194A-18EB-3DBE-7500D33F3C45}"/>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41004" y="3782977"/>
                <a:ext cx="493396" cy="393205"/>
              </a:xfrm>
              <a:prstGeom prst="rect">
                <a:avLst/>
              </a:prstGeom>
            </p:spPr>
          </p:pic>
        </p:grpSp>
      </p:grpSp>
    </p:spTree>
    <p:extLst>
      <p:ext uri="{BB962C8B-B14F-4D97-AF65-F5344CB8AC3E}">
        <p14:creationId xmlns:p14="http://schemas.microsoft.com/office/powerpoint/2010/main" val="218590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DF758-4223-7937-13B9-CF0A586B24B3}"/>
              </a:ext>
            </a:extLst>
          </p:cNvPr>
          <p:cNvSpPr>
            <a:spLocks noGrp="1"/>
          </p:cNvSpPr>
          <p:nvPr>
            <p:ph type="ctrTitle"/>
          </p:nvPr>
        </p:nvSpPr>
        <p:spPr/>
        <p:txBody>
          <a:bodyPr/>
          <a:lstStyle/>
          <a:p>
            <a:r>
              <a:rPr lang="de-DE" dirty="0"/>
              <a:t>Wie können wir unterstützen=</a:t>
            </a:r>
          </a:p>
        </p:txBody>
      </p:sp>
      <p:sp>
        <p:nvSpPr>
          <p:cNvPr id="3" name="Untertitel 2">
            <a:extLst>
              <a:ext uri="{FF2B5EF4-FFF2-40B4-BE49-F238E27FC236}">
                <a16:creationId xmlns:a16="http://schemas.microsoft.com/office/drawing/2014/main" id="{FC6CCAC3-9039-B178-F2B2-AEF9AC50FF86}"/>
              </a:ext>
            </a:extLst>
          </p:cNvPr>
          <p:cNvSpPr>
            <a:spLocks noGrp="1"/>
          </p:cNvSpPr>
          <p:nvPr>
            <p:ph type="subTitle" idx="1"/>
          </p:nvPr>
        </p:nvSpPr>
        <p:spPr/>
        <p:txBody>
          <a:bodyPr>
            <a:normAutofit fontScale="92500"/>
          </a:bodyPr>
          <a:lstStyle/>
          <a:p>
            <a:r>
              <a:rPr lang="de-DE" dirty="0"/>
              <a:t>Wir unterstützen/begleiten Sie bzw. die Verwaltungsleitung bei</a:t>
            </a:r>
          </a:p>
        </p:txBody>
      </p:sp>
      <p:sp>
        <p:nvSpPr>
          <p:cNvPr id="4" name="Textplatzhalter 3">
            <a:extLst>
              <a:ext uri="{FF2B5EF4-FFF2-40B4-BE49-F238E27FC236}">
                <a16:creationId xmlns:a16="http://schemas.microsoft.com/office/drawing/2014/main" id="{A82DBB3E-B8AC-4EFE-4DE1-6AFA57FC3175}"/>
              </a:ext>
            </a:extLst>
          </p:cNvPr>
          <p:cNvSpPr>
            <a:spLocks noGrp="1"/>
          </p:cNvSpPr>
          <p:nvPr>
            <p:ph type="body" sz="quarter" idx="10"/>
          </p:nvPr>
        </p:nvSpPr>
        <p:spPr/>
        <p:txBody>
          <a:bodyPr>
            <a:normAutofit fontScale="92500" lnSpcReduction="10000"/>
          </a:bodyPr>
          <a:lstStyle/>
          <a:p>
            <a:r>
              <a:rPr lang="de-DE" dirty="0"/>
              <a:t>Informationsveranstaltungen</a:t>
            </a:r>
          </a:p>
          <a:p>
            <a:r>
              <a:rPr lang="de-DE" dirty="0"/>
              <a:t>Einstellungsverfahren</a:t>
            </a:r>
          </a:p>
          <a:p>
            <a:r>
              <a:rPr lang="de-DE" dirty="0"/>
              <a:t>Einarbeitung</a:t>
            </a:r>
          </a:p>
          <a:p>
            <a:r>
              <a:rPr lang="de-DE" dirty="0"/>
              <a:t>Vernetzung</a:t>
            </a:r>
          </a:p>
          <a:p>
            <a:r>
              <a:rPr lang="de-DE" dirty="0"/>
              <a:t>Schulungen</a:t>
            </a:r>
          </a:p>
          <a:p>
            <a:r>
              <a:rPr lang="de-DE" dirty="0"/>
              <a:t>Evaluation </a:t>
            </a:r>
          </a:p>
        </p:txBody>
      </p:sp>
    </p:spTree>
    <p:extLst>
      <p:ext uri="{BB962C8B-B14F-4D97-AF65-F5344CB8AC3E}">
        <p14:creationId xmlns:p14="http://schemas.microsoft.com/office/powerpoint/2010/main" val="4125895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1E0EB-7FE7-F618-19F8-CB4FC723E094}"/>
              </a:ext>
            </a:extLst>
          </p:cNvPr>
          <p:cNvSpPr>
            <a:spLocks noGrp="1"/>
          </p:cNvSpPr>
          <p:nvPr>
            <p:ph type="ctrTitle"/>
          </p:nvPr>
        </p:nvSpPr>
        <p:spPr/>
        <p:txBody>
          <a:bodyPr/>
          <a:lstStyle/>
          <a:p>
            <a:r>
              <a:rPr lang="de-DE" dirty="0"/>
              <a:t>Vielen Dank für Ihre Aufmerksamkeit</a:t>
            </a:r>
          </a:p>
        </p:txBody>
      </p:sp>
      <p:sp>
        <p:nvSpPr>
          <p:cNvPr id="3" name="Untertitel 2">
            <a:extLst>
              <a:ext uri="{FF2B5EF4-FFF2-40B4-BE49-F238E27FC236}">
                <a16:creationId xmlns:a16="http://schemas.microsoft.com/office/drawing/2014/main" id="{4183A8E8-54CC-AD2D-8ACF-8C32D49816D6}"/>
              </a:ext>
            </a:extLst>
          </p:cNvPr>
          <p:cNvSpPr>
            <a:spLocks noGrp="1"/>
          </p:cNvSpPr>
          <p:nvPr>
            <p:ph type="subTitle" idx="1"/>
          </p:nvPr>
        </p:nvSpPr>
        <p:spPr/>
        <p:txBody>
          <a:bodyPr>
            <a:normAutofit/>
          </a:bodyPr>
          <a:lstStyle/>
          <a:p>
            <a:endParaRPr lang="de-DE" sz="1600" b="1" u="sng" dirty="0"/>
          </a:p>
          <a:p>
            <a:endParaRPr lang="de-DE" sz="1600" b="1" u="sng" dirty="0"/>
          </a:p>
          <a:p>
            <a:endParaRPr lang="de-DE" sz="1600" b="1" u="sng" dirty="0"/>
          </a:p>
          <a:p>
            <a:r>
              <a:rPr lang="de-DE" sz="1600" b="1" u="sng" dirty="0"/>
              <a:t>Kontakt: </a:t>
            </a:r>
          </a:p>
          <a:p>
            <a:r>
              <a:rPr lang="de-DE" sz="1600" dirty="0"/>
              <a:t>Petra Kintrup					Florian Heuermann</a:t>
            </a:r>
          </a:p>
          <a:p>
            <a:r>
              <a:rPr lang="de-DE" sz="1600" dirty="0"/>
              <a:t>0251 495 368					0251 495 367</a:t>
            </a:r>
          </a:p>
          <a:p>
            <a:r>
              <a:rPr lang="de-DE" sz="1600" dirty="0">
                <a:hlinkClick r:id="rId3">
                  <a:extLst>
                    <a:ext uri="{A12FA001-AC4F-418D-AE19-62706E023703}">
                      <ahyp:hlinkClr xmlns:ahyp="http://schemas.microsoft.com/office/drawing/2018/hyperlinkcolor" val="tx"/>
                    </a:ext>
                  </a:extLst>
                </a:hlinkClick>
              </a:rPr>
              <a:t>kintrup@bistum-muenster.de</a:t>
            </a:r>
            <a:r>
              <a:rPr lang="de-DE" sz="1600" dirty="0"/>
              <a:t>				</a:t>
            </a:r>
            <a:r>
              <a:rPr lang="de-DE" sz="1600" dirty="0">
                <a:hlinkClick r:id="rId4">
                  <a:extLst>
                    <a:ext uri="{A12FA001-AC4F-418D-AE19-62706E023703}">
                      <ahyp:hlinkClr xmlns:ahyp="http://schemas.microsoft.com/office/drawing/2018/hyperlinkcolor" val="tx"/>
                    </a:ext>
                  </a:extLst>
                </a:hlinkClick>
              </a:rPr>
              <a:t>heuermann-f@bistum-muenster.de</a:t>
            </a:r>
            <a:endParaRPr lang="de-DE" sz="1600" dirty="0"/>
          </a:p>
          <a:p>
            <a:endParaRPr lang="de-DE" sz="2000" dirty="0"/>
          </a:p>
          <a:p>
            <a:endParaRPr lang="de-DE" sz="2000" dirty="0"/>
          </a:p>
        </p:txBody>
      </p:sp>
    </p:spTree>
    <p:extLst>
      <p:ext uri="{BB962C8B-B14F-4D97-AF65-F5344CB8AC3E}">
        <p14:creationId xmlns:p14="http://schemas.microsoft.com/office/powerpoint/2010/main" val="5856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166AE7B-74A9-0D4F-8FB3-2850170D5E10}"/>
              </a:ext>
            </a:extLst>
          </p:cNvPr>
          <p:cNvSpPr>
            <a:spLocks noGrp="1"/>
          </p:cNvSpPr>
          <p:nvPr>
            <p:ph type="ctrTitle"/>
          </p:nvPr>
        </p:nvSpPr>
        <p:spPr>
          <a:xfrm>
            <a:off x="307684" y="307201"/>
            <a:ext cx="11576632" cy="586236"/>
          </a:xfrm>
        </p:spPr>
        <p:txBody>
          <a:bodyPr>
            <a:normAutofit fontScale="90000"/>
          </a:bodyPr>
          <a:lstStyle/>
          <a:p>
            <a:r>
              <a:rPr lang="de-DE" sz="3600" dirty="0">
                <a:solidFill>
                  <a:schemeClr val="tx1"/>
                </a:solidFill>
                <a:effectLst/>
                <a:latin typeface="Calibri" panose="020F0502020204030204" pitchFamily="34" charset="0"/>
                <a:ea typeface="Calibri" panose="020F0502020204030204" pitchFamily="34" charset="0"/>
              </a:rPr>
              <a:t>Ziel des Prozesses zur Entwicklung Pastoraler Strukturen</a:t>
            </a:r>
            <a:endParaRPr lang="de-DE" dirty="0">
              <a:solidFill>
                <a:schemeClr val="tx1"/>
              </a:solidFill>
            </a:endParaRPr>
          </a:p>
        </p:txBody>
      </p:sp>
      <p:pic>
        <p:nvPicPr>
          <p:cNvPr id="2" name="Grafik 1">
            <a:extLst>
              <a:ext uri="{FF2B5EF4-FFF2-40B4-BE49-F238E27FC236}">
                <a16:creationId xmlns:a16="http://schemas.microsoft.com/office/drawing/2014/main" id="{6DCF58B6-7ADA-953A-BE01-4F04A0B338A2}"/>
              </a:ext>
            </a:extLst>
          </p:cNvPr>
          <p:cNvPicPr>
            <a:picLocks noChangeAspect="1"/>
          </p:cNvPicPr>
          <p:nvPr/>
        </p:nvPicPr>
        <p:blipFill>
          <a:blip r:embed="rId3"/>
          <a:stretch>
            <a:fillRect/>
          </a:stretch>
        </p:blipFill>
        <p:spPr>
          <a:xfrm>
            <a:off x="682421" y="1925116"/>
            <a:ext cx="1857375" cy="18573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platzhalter 3">
            <a:extLst>
              <a:ext uri="{FF2B5EF4-FFF2-40B4-BE49-F238E27FC236}">
                <a16:creationId xmlns:a16="http://schemas.microsoft.com/office/drawing/2014/main" id="{E5D79906-2AB8-F7C3-8189-6031DC71DC86}"/>
              </a:ext>
            </a:extLst>
          </p:cNvPr>
          <p:cNvSpPr txBox="1">
            <a:spLocks/>
          </p:cNvSpPr>
          <p:nvPr/>
        </p:nvSpPr>
        <p:spPr>
          <a:xfrm>
            <a:off x="2846781" y="4233886"/>
            <a:ext cx="9854151" cy="2962275"/>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Tx/>
              <a:buBlip>
                <a:blip r:embed="rId4"/>
              </a:buBlip>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solidFill>
                  <a:schemeClr val="bg1"/>
                </a:solidFill>
              </a:rPr>
              <a:t>Im Bistum Münster haben wir </a:t>
            </a:r>
            <a:r>
              <a:rPr lang="de-DE" sz="3000" i="1" dirty="0">
                <a:solidFill>
                  <a:schemeClr val="bg1"/>
                </a:solidFill>
              </a:rPr>
              <a:t>noch</a:t>
            </a:r>
            <a:r>
              <a:rPr lang="de-DE" sz="3000" dirty="0">
                <a:solidFill>
                  <a:schemeClr val="bg1"/>
                </a:solidFill>
              </a:rPr>
              <a:t> die Ressourcen, um Kirchenentwicklung gemeinsam zu gestalten.</a:t>
            </a:r>
          </a:p>
          <a:p>
            <a:pPr marL="0" indent="0">
              <a:buFontTx/>
              <a:buNone/>
            </a:pPr>
            <a:endParaRPr lang="de-DE" dirty="0"/>
          </a:p>
        </p:txBody>
      </p:sp>
      <p:sp>
        <p:nvSpPr>
          <p:cNvPr id="8" name="Textplatzhalter 3">
            <a:extLst>
              <a:ext uri="{FF2B5EF4-FFF2-40B4-BE49-F238E27FC236}">
                <a16:creationId xmlns:a16="http://schemas.microsoft.com/office/drawing/2014/main" id="{06977AC9-2887-5091-1447-3912CD2A7533}"/>
              </a:ext>
            </a:extLst>
          </p:cNvPr>
          <p:cNvSpPr txBox="1">
            <a:spLocks/>
          </p:cNvSpPr>
          <p:nvPr/>
        </p:nvSpPr>
        <p:spPr>
          <a:xfrm>
            <a:off x="2754830" y="1858963"/>
            <a:ext cx="9192780" cy="2962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solidFill>
                  <a:schemeClr val="bg1"/>
                </a:solidFill>
              </a:rPr>
              <a:t>„Wir müssen die pastoralen Strukturen so gestalten, dass die Verkündigung der Frohen Botschaft unter in Zukunft </a:t>
            </a:r>
            <a:r>
              <a:rPr lang="de-DE" sz="3000" b="1" dirty="0">
                <a:solidFill>
                  <a:schemeClr val="bg1"/>
                </a:solidFill>
              </a:rPr>
              <a:t>deutlich veränderten Rahmenbedingungen </a:t>
            </a:r>
            <a:r>
              <a:rPr lang="de-DE" sz="3000" dirty="0">
                <a:solidFill>
                  <a:schemeClr val="bg1"/>
                </a:solidFill>
              </a:rPr>
              <a:t>weiter gut möglich sein wird.“ Bischof Felix</a:t>
            </a:r>
          </a:p>
          <a:p>
            <a:pPr marL="0" indent="0">
              <a:buFont typeface="Arial" panose="020B0604020202020204" pitchFamily="34" charset="0"/>
              <a:buNone/>
            </a:pPr>
            <a:endParaRPr lang="de-DE" dirty="0"/>
          </a:p>
        </p:txBody>
      </p:sp>
      <p:sp>
        <p:nvSpPr>
          <p:cNvPr id="9" name="Pfeil: nach rechts 8">
            <a:extLst>
              <a:ext uri="{FF2B5EF4-FFF2-40B4-BE49-F238E27FC236}">
                <a16:creationId xmlns:a16="http://schemas.microsoft.com/office/drawing/2014/main" id="{5593995F-F24A-2A5F-87FB-00896E22EF73}"/>
              </a:ext>
            </a:extLst>
          </p:cNvPr>
          <p:cNvSpPr/>
          <p:nvPr/>
        </p:nvSpPr>
        <p:spPr>
          <a:xfrm>
            <a:off x="1409351" y="4352448"/>
            <a:ext cx="1130446" cy="70479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937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1FDCA-1DF9-9EEE-6153-DF3A548FDC4A}"/>
              </a:ext>
            </a:extLst>
          </p:cNvPr>
          <p:cNvSpPr>
            <a:spLocks noGrp="1"/>
          </p:cNvSpPr>
          <p:nvPr>
            <p:ph type="ctrTitle"/>
          </p:nvPr>
        </p:nvSpPr>
        <p:spPr/>
        <p:txBody>
          <a:bodyPr/>
          <a:lstStyle/>
          <a:p>
            <a:r>
              <a:rPr lang="de-DE" dirty="0"/>
              <a:t>Statistische daten</a:t>
            </a:r>
          </a:p>
        </p:txBody>
      </p:sp>
      <p:graphicFrame>
        <p:nvGraphicFramePr>
          <p:cNvPr id="6" name="Diagramm 5">
            <a:extLst>
              <a:ext uri="{FF2B5EF4-FFF2-40B4-BE49-F238E27FC236}">
                <a16:creationId xmlns:a16="http://schemas.microsoft.com/office/drawing/2014/main" id="{BCC2EFBA-D0F8-EBC6-F818-E9436F9EFBF4}"/>
              </a:ext>
            </a:extLst>
          </p:cNvPr>
          <p:cNvGraphicFramePr/>
          <p:nvPr>
            <p:extLst>
              <p:ext uri="{D42A27DB-BD31-4B8C-83A1-F6EECF244321}">
                <p14:modId xmlns:p14="http://schemas.microsoft.com/office/powerpoint/2010/main" val="2789426437"/>
              </p:ext>
            </p:extLst>
          </p:nvPr>
        </p:nvGraphicFramePr>
        <p:xfrm>
          <a:off x="2032000" y="1053137"/>
          <a:ext cx="8128000" cy="433867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feld 2">
            <a:extLst>
              <a:ext uri="{FF2B5EF4-FFF2-40B4-BE49-F238E27FC236}">
                <a16:creationId xmlns:a16="http://schemas.microsoft.com/office/drawing/2014/main" id="{CC5AE23A-D655-DA2A-376C-DE396F93CD3C}"/>
              </a:ext>
            </a:extLst>
          </p:cNvPr>
          <p:cNvSpPr txBox="1"/>
          <p:nvPr/>
        </p:nvSpPr>
        <p:spPr>
          <a:xfrm>
            <a:off x="1567543" y="5505061"/>
            <a:ext cx="8052318" cy="253916"/>
          </a:xfrm>
          <a:prstGeom prst="rect">
            <a:avLst/>
          </a:prstGeom>
          <a:noFill/>
        </p:spPr>
        <p:txBody>
          <a:bodyPr wrap="square" rtlCol="0">
            <a:spAutoFit/>
          </a:bodyPr>
          <a:lstStyle/>
          <a:p>
            <a:r>
              <a:rPr lang="de-DE" sz="1050" dirty="0"/>
              <a:t>Quelle: Auswertung der Hauptabteilung Seelsorge-Personal</a:t>
            </a:r>
          </a:p>
        </p:txBody>
      </p:sp>
    </p:spTree>
    <p:extLst>
      <p:ext uri="{BB962C8B-B14F-4D97-AF65-F5344CB8AC3E}">
        <p14:creationId xmlns:p14="http://schemas.microsoft.com/office/powerpoint/2010/main" val="268350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1FDF89-8BFE-5D40-CAF3-46F8AFD08F53}"/>
              </a:ext>
            </a:extLst>
          </p:cNvPr>
          <p:cNvSpPr>
            <a:spLocks noGrp="1"/>
          </p:cNvSpPr>
          <p:nvPr>
            <p:ph type="ctrTitle"/>
          </p:nvPr>
        </p:nvSpPr>
        <p:spPr/>
        <p:txBody>
          <a:bodyPr/>
          <a:lstStyle/>
          <a:p>
            <a:r>
              <a:rPr lang="de-DE" dirty="0"/>
              <a:t>Vom Bedarf bis zum Einsatz einer Verwaltungsleitung</a:t>
            </a:r>
          </a:p>
        </p:txBody>
      </p:sp>
      <p:grpSp>
        <p:nvGrpSpPr>
          <p:cNvPr id="5" name="Gruppieren 4">
            <a:extLst>
              <a:ext uri="{FF2B5EF4-FFF2-40B4-BE49-F238E27FC236}">
                <a16:creationId xmlns:a16="http://schemas.microsoft.com/office/drawing/2014/main" id="{D1773816-8970-B26D-98EF-42CDD7121D5D}"/>
              </a:ext>
            </a:extLst>
          </p:cNvPr>
          <p:cNvGrpSpPr/>
          <p:nvPr/>
        </p:nvGrpSpPr>
        <p:grpSpPr>
          <a:xfrm>
            <a:off x="0" y="63478"/>
            <a:ext cx="11900595" cy="6421848"/>
            <a:chOff x="-69204" y="787242"/>
            <a:chExt cx="11900595" cy="6421848"/>
          </a:xfrm>
        </p:grpSpPr>
        <p:sp>
          <p:nvSpPr>
            <p:cNvPr id="6" name="Bogen 5">
              <a:extLst>
                <a:ext uri="{FF2B5EF4-FFF2-40B4-BE49-F238E27FC236}">
                  <a16:creationId xmlns:a16="http://schemas.microsoft.com/office/drawing/2014/main" id="{83690464-0B8B-76FA-44E3-3B3F7C4A203E}"/>
                </a:ext>
              </a:extLst>
            </p:cNvPr>
            <p:cNvSpPr/>
            <p:nvPr/>
          </p:nvSpPr>
          <p:spPr bwMode="gray">
            <a:xfrm>
              <a:off x="-69204" y="787242"/>
              <a:ext cx="6422238" cy="6421848"/>
            </a:xfrm>
            <a:prstGeom prst="arc">
              <a:avLst>
                <a:gd name="adj1" fmla="val 19002137"/>
                <a:gd name="adj2" fmla="val 2507455"/>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grpSp>
          <p:nvGrpSpPr>
            <p:cNvPr id="7" name="Gruppieren 6">
              <a:extLst>
                <a:ext uri="{FF2B5EF4-FFF2-40B4-BE49-F238E27FC236}">
                  <a16:creationId xmlns:a16="http://schemas.microsoft.com/office/drawing/2014/main" id="{1E66E750-D583-C3F9-05DB-881DAB76D812}"/>
                </a:ext>
              </a:extLst>
            </p:cNvPr>
            <p:cNvGrpSpPr/>
            <p:nvPr/>
          </p:nvGrpSpPr>
          <p:grpSpPr>
            <a:xfrm>
              <a:off x="951781" y="1808163"/>
              <a:ext cx="10879610" cy="4380006"/>
              <a:chOff x="951781" y="1808163"/>
              <a:chExt cx="10879610" cy="4380006"/>
            </a:xfrm>
          </p:grpSpPr>
          <p:sp>
            <p:nvSpPr>
              <p:cNvPr id="8" name="Ellipse 7">
                <a:extLst>
                  <a:ext uri="{FF2B5EF4-FFF2-40B4-BE49-F238E27FC236}">
                    <a16:creationId xmlns:a16="http://schemas.microsoft.com/office/drawing/2014/main" id="{06D2A4A5-1DA1-EA13-B58A-B48FF921579E}"/>
                  </a:ext>
                </a:extLst>
              </p:cNvPr>
              <p:cNvSpPr/>
              <p:nvPr/>
            </p:nvSpPr>
            <p:spPr bwMode="gray">
              <a:xfrm>
                <a:off x="1776943" y="2633193"/>
                <a:ext cx="2729947" cy="27299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3600">
                  <a:latin typeface="+mj-lt"/>
                </a:endParaRPr>
              </a:p>
            </p:txBody>
          </p:sp>
          <p:sp>
            <p:nvSpPr>
              <p:cNvPr id="9" name="Bogen 8">
                <a:extLst>
                  <a:ext uri="{FF2B5EF4-FFF2-40B4-BE49-F238E27FC236}">
                    <a16:creationId xmlns:a16="http://schemas.microsoft.com/office/drawing/2014/main" id="{F5E44E85-37E9-FDE9-97E2-C3A4C053365D}"/>
                  </a:ext>
                </a:extLst>
              </p:cNvPr>
              <p:cNvSpPr/>
              <p:nvPr/>
            </p:nvSpPr>
            <p:spPr bwMode="gray">
              <a:xfrm>
                <a:off x="951781" y="1808163"/>
                <a:ext cx="4380270" cy="4380006"/>
              </a:xfrm>
              <a:prstGeom prst="arc">
                <a:avLst>
                  <a:gd name="adj1" fmla="val 13286373"/>
                  <a:gd name="adj2" fmla="val 205013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10" name="Bogen 9">
                <a:extLst>
                  <a:ext uri="{FF2B5EF4-FFF2-40B4-BE49-F238E27FC236}">
                    <a16:creationId xmlns:a16="http://schemas.microsoft.com/office/drawing/2014/main" id="{24958DC9-A42B-8A4E-5A8A-9D0A47E01303}"/>
                  </a:ext>
                </a:extLst>
              </p:cNvPr>
              <p:cNvSpPr/>
              <p:nvPr/>
            </p:nvSpPr>
            <p:spPr bwMode="gray">
              <a:xfrm rot="16200000">
                <a:off x="1326952" y="2183201"/>
                <a:ext cx="3629930" cy="3629930"/>
              </a:xfrm>
              <a:prstGeom prst="arc">
                <a:avLst>
                  <a:gd name="adj1" fmla="val 6091665"/>
                  <a:gd name="adj2" fmla="val 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pic>
            <p:nvPicPr>
              <p:cNvPr id="11" name="Grafik 10" descr="Prost mit einfarbiger Füllung">
                <a:extLst>
                  <a:ext uri="{FF2B5EF4-FFF2-40B4-BE49-F238E27FC236}">
                    <a16:creationId xmlns:a16="http://schemas.microsoft.com/office/drawing/2014/main" id="{181FD686-A69C-801B-B52F-C27B97AEB4A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585289" y="3441539"/>
                <a:ext cx="1113254" cy="1113254"/>
              </a:xfrm>
              <a:prstGeom prst="rect">
                <a:avLst/>
              </a:prstGeom>
            </p:spPr>
          </p:pic>
          <p:grpSp>
            <p:nvGrpSpPr>
              <p:cNvPr id="12" name="Gruppieren 11">
                <a:extLst>
                  <a:ext uri="{FF2B5EF4-FFF2-40B4-BE49-F238E27FC236}">
                    <a16:creationId xmlns:a16="http://schemas.microsoft.com/office/drawing/2014/main" id="{577C18D1-EE80-A236-D66B-9270A8D2F6F1}"/>
                  </a:ext>
                </a:extLst>
              </p:cNvPr>
              <p:cNvGrpSpPr/>
              <p:nvPr/>
            </p:nvGrpSpPr>
            <p:grpSpPr>
              <a:xfrm>
                <a:off x="5611998" y="5349528"/>
                <a:ext cx="6219393" cy="582281"/>
                <a:chOff x="5450401" y="5566732"/>
                <a:chExt cx="6219393" cy="582281"/>
              </a:xfrm>
            </p:grpSpPr>
            <p:sp>
              <p:nvSpPr>
                <p:cNvPr id="26" name="Ellipse 25">
                  <a:extLst>
                    <a:ext uri="{FF2B5EF4-FFF2-40B4-BE49-F238E27FC236}">
                      <a16:creationId xmlns:a16="http://schemas.microsoft.com/office/drawing/2014/main" id="{07299488-18FF-0BE0-D26A-B46CC1777AF3}"/>
                    </a:ext>
                  </a:extLst>
                </p:cNvPr>
                <p:cNvSpPr>
                  <a:spLocks noChangeAspect="1"/>
                </p:cNvSpPr>
                <p:nvPr/>
              </p:nvSpPr>
              <p:spPr bwMode="gray">
                <a:xfrm>
                  <a:off x="5450401" y="5566732"/>
                  <a:ext cx="582281" cy="582281"/>
                </a:xfrm>
                <a:prstGeom prst="ellipse">
                  <a:avLst/>
                </a:prstGeom>
                <a:solidFill>
                  <a:srgbClr val="B9181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27" name="Inhaltsplatzhalter 3">
                  <a:extLst>
                    <a:ext uri="{FF2B5EF4-FFF2-40B4-BE49-F238E27FC236}">
                      <a16:creationId xmlns:a16="http://schemas.microsoft.com/office/drawing/2014/main" id="{E5AEEE2E-ADB7-29ED-E1B3-F0CB27143F23}"/>
                    </a:ext>
                  </a:extLst>
                </p:cNvPr>
                <p:cNvSpPr txBox="1">
                  <a:spLocks/>
                </p:cNvSpPr>
                <p:nvPr/>
              </p:nvSpPr>
              <p:spPr bwMode="gray">
                <a:xfrm>
                  <a:off x="5903541" y="5624133"/>
                  <a:ext cx="5766253" cy="360000"/>
                </a:xfrm>
                <a:prstGeom prst="rect">
                  <a:avLst/>
                </a:prstGeom>
                <a:noFill/>
              </p:spPr>
              <p:txBody>
                <a:bodyPr lIns="180000" tIns="0" rIns="0" bIns="0" anchor="ct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00000"/>
                    </a:lnSpc>
                    <a:spcAft>
                      <a:spcPts val="600"/>
                    </a:spcAft>
                    <a:buNone/>
                  </a:pPr>
                  <a:r>
                    <a:rPr lang="en-GB" sz="2400" b="1" dirty="0">
                      <a:solidFill>
                        <a:srgbClr val="565656"/>
                      </a:solidFill>
                    </a:rPr>
                    <a:t>November 2023</a:t>
                  </a:r>
                </a:p>
                <a:p>
                  <a:pPr marL="0" lvl="0" indent="0">
                    <a:lnSpc>
                      <a:spcPct val="100000"/>
                    </a:lnSpc>
                    <a:spcAft>
                      <a:spcPts val="600"/>
                    </a:spcAft>
                    <a:buNone/>
                  </a:pPr>
                  <a:r>
                    <a:rPr lang="de-DE" sz="1600" dirty="0">
                      <a:solidFill>
                        <a:srgbClr val="565656"/>
                      </a:solidFill>
                    </a:rPr>
                    <a:t>Bekanntgabe: Einsatz der Verwaltungsleitung auf Ebene </a:t>
                  </a:r>
                  <a:br>
                    <a:rPr lang="de-DE" sz="1600" dirty="0">
                      <a:solidFill>
                        <a:srgbClr val="565656"/>
                      </a:solidFill>
                    </a:rPr>
                  </a:br>
                  <a:r>
                    <a:rPr lang="de-DE" sz="1600" dirty="0">
                      <a:solidFill>
                        <a:srgbClr val="565656"/>
                      </a:solidFill>
                    </a:rPr>
                    <a:t>des Pastoralen Raumes zur Entlastung der Pfarrer in den Pfarreien</a:t>
                  </a:r>
                  <a:endParaRPr lang="en-DE" sz="1600" dirty="0">
                    <a:solidFill>
                      <a:srgbClr val="565656"/>
                    </a:solidFill>
                  </a:endParaRPr>
                </a:p>
              </p:txBody>
            </p:sp>
            <p:pic>
              <p:nvPicPr>
                <p:cNvPr id="28" name="Graphic 120" descr="Prüfliste mit einfarbiger Füllung">
                  <a:extLst>
                    <a:ext uri="{FF2B5EF4-FFF2-40B4-BE49-F238E27FC236}">
                      <a16:creationId xmlns:a16="http://schemas.microsoft.com/office/drawing/2014/main" id="{870AB4B8-45C2-F772-F5A5-1984318D792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579541" y="5695872"/>
                  <a:ext cx="324000" cy="324000"/>
                </a:xfrm>
                <a:prstGeom prst="rect">
                  <a:avLst/>
                </a:prstGeom>
              </p:spPr>
            </p:pic>
          </p:grpSp>
          <p:grpSp>
            <p:nvGrpSpPr>
              <p:cNvPr id="13" name="Gruppieren 12">
                <a:extLst>
                  <a:ext uri="{FF2B5EF4-FFF2-40B4-BE49-F238E27FC236}">
                    <a16:creationId xmlns:a16="http://schemas.microsoft.com/office/drawing/2014/main" id="{DE3FCE73-665A-E982-FE24-16274BBB481C}"/>
                  </a:ext>
                </a:extLst>
              </p:cNvPr>
              <p:cNvGrpSpPr/>
              <p:nvPr/>
            </p:nvGrpSpPr>
            <p:grpSpPr>
              <a:xfrm>
                <a:off x="6035568" y="4254525"/>
                <a:ext cx="5667341" cy="582281"/>
                <a:chOff x="6029294" y="3318492"/>
                <a:chExt cx="5667341" cy="582281"/>
              </a:xfrm>
            </p:grpSpPr>
            <p:sp>
              <p:nvSpPr>
                <p:cNvPr id="23" name="Ellipse 22">
                  <a:extLst>
                    <a:ext uri="{FF2B5EF4-FFF2-40B4-BE49-F238E27FC236}">
                      <a16:creationId xmlns:a16="http://schemas.microsoft.com/office/drawing/2014/main" id="{C315E6C4-9632-6B04-C8F9-688F3209DBB6}"/>
                    </a:ext>
                  </a:extLst>
                </p:cNvPr>
                <p:cNvSpPr/>
                <p:nvPr/>
              </p:nvSpPr>
              <p:spPr bwMode="gray">
                <a:xfrm>
                  <a:off x="6029294" y="3318492"/>
                  <a:ext cx="582281" cy="582281"/>
                </a:xfrm>
                <a:prstGeom prst="ellipse">
                  <a:avLst/>
                </a:prstGeom>
                <a:solidFill>
                  <a:srgbClr val="305EA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24" name="Inhaltsplatzhalter 3">
                  <a:extLst>
                    <a:ext uri="{FF2B5EF4-FFF2-40B4-BE49-F238E27FC236}">
                      <a16:creationId xmlns:a16="http://schemas.microsoft.com/office/drawing/2014/main" id="{64C4C1BE-F733-A6BA-E444-B5D2351D4A25}"/>
                    </a:ext>
                  </a:extLst>
                </p:cNvPr>
                <p:cNvSpPr txBox="1">
                  <a:spLocks/>
                </p:cNvSpPr>
                <p:nvPr/>
              </p:nvSpPr>
              <p:spPr bwMode="gray">
                <a:xfrm>
                  <a:off x="6611573" y="3429632"/>
                  <a:ext cx="5085062" cy="360000"/>
                </a:xfrm>
                <a:prstGeom prst="rect">
                  <a:avLst/>
                </a:prstGeom>
                <a:noFill/>
              </p:spPr>
              <p:txBody>
                <a:bodyPr lIns="180000" tIns="0" rIns="0" bIns="0" anchor="ct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00000"/>
                    </a:lnSpc>
                    <a:spcAft>
                      <a:spcPts val="600"/>
                    </a:spcAft>
                    <a:buNone/>
                  </a:pPr>
                  <a:r>
                    <a:rPr lang="en-US" sz="2400" b="1" dirty="0">
                      <a:solidFill>
                        <a:srgbClr val="565656"/>
                      </a:solidFill>
                    </a:rPr>
                    <a:t>2021-2023</a:t>
                  </a:r>
                  <a:endParaRPr lang="en-GB" sz="2400" b="1" dirty="0">
                    <a:solidFill>
                      <a:srgbClr val="565656"/>
                    </a:solidFill>
                  </a:endParaRPr>
                </a:p>
                <a:p>
                  <a:pPr marL="0" lvl="0" indent="0">
                    <a:lnSpc>
                      <a:spcPct val="100000"/>
                    </a:lnSpc>
                    <a:spcAft>
                      <a:spcPts val="600"/>
                    </a:spcAft>
                    <a:buNone/>
                  </a:pPr>
                  <a:r>
                    <a:rPr lang="de-DE" sz="1600" dirty="0">
                      <a:solidFill>
                        <a:srgbClr val="565656"/>
                      </a:solidFill>
                    </a:rPr>
                    <a:t>Prozess zur Entwicklung der pastoralen Strukturen (PEPS)</a:t>
                  </a:r>
                  <a:br>
                    <a:rPr lang="de-DE" sz="1600" dirty="0">
                      <a:solidFill>
                        <a:srgbClr val="565656"/>
                      </a:solidFill>
                    </a:rPr>
                  </a:br>
                  <a:r>
                    <a:rPr lang="de-DE" sz="1600" dirty="0">
                      <a:solidFill>
                        <a:srgbClr val="565656"/>
                      </a:solidFill>
                    </a:rPr>
                    <a:t>Weiterentwicklung: Verwaltungsleitung auf Ebene des Pastoralen Raumes zur Entlastung der Pfarrer in den Pfarreien</a:t>
                  </a:r>
                  <a:br>
                    <a:rPr lang="de-DE" sz="1600" dirty="0">
                      <a:solidFill>
                        <a:srgbClr val="565656"/>
                      </a:solidFill>
                    </a:rPr>
                  </a:br>
                  <a:endParaRPr lang="en-DE" sz="1600" dirty="0">
                    <a:solidFill>
                      <a:srgbClr val="565656"/>
                    </a:solidFill>
                  </a:endParaRPr>
                </a:p>
              </p:txBody>
            </p:sp>
            <p:pic>
              <p:nvPicPr>
                <p:cNvPr id="25" name="Grafik 24" descr="Puzzleteile mit einfarbiger Füllung">
                  <a:extLst>
                    <a:ext uri="{FF2B5EF4-FFF2-40B4-BE49-F238E27FC236}">
                      <a16:creationId xmlns:a16="http://schemas.microsoft.com/office/drawing/2014/main" id="{5D404E59-FC95-9D45-1DEB-9DC516606E4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158434" y="3447632"/>
                  <a:ext cx="324000" cy="324000"/>
                </a:xfrm>
                <a:prstGeom prst="rect">
                  <a:avLst/>
                </a:prstGeom>
              </p:spPr>
            </p:pic>
          </p:grpSp>
          <p:grpSp>
            <p:nvGrpSpPr>
              <p:cNvPr id="14" name="Gruppieren 13">
                <a:extLst>
                  <a:ext uri="{FF2B5EF4-FFF2-40B4-BE49-F238E27FC236}">
                    <a16:creationId xmlns:a16="http://schemas.microsoft.com/office/drawing/2014/main" id="{5419C6C8-CD40-FA11-F243-F8924F47339D}"/>
                  </a:ext>
                </a:extLst>
              </p:cNvPr>
              <p:cNvGrpSpPr/>
              <p:nvPr/>
            </p:nvGrpSpPr>
            <p:grpSpPr>
              <a:xfrm>
                <a:off x="6035568" y="3159524"/>
                <a:ext cx="5772489" cy="582281"/>
                <a:chOff x="5852326" y="2526620"/>
                <a:chExt cx="5772489" cy="582281"/>
              </a:xfrm>
            </p:grpSpPr>
            <p:sp>
              <p:nvSpPr>
                <p:cNvPr id="20" name="Ellipse 19">
                  <a:extLst>
                    <a:ext uri="{FF2B5EF4-FFF2-40B4-BE49-F238E27FC236}">
                      <a16:creationId xmlns:a16="http://schemas.microsoft.com/office/drawing/2014/main" id="{101D68D0-16C3-F4C6-0D58-E415935818E9}"/>
                    </a:ext>
                  </a:extLst>
                </p:cNvPr>
                <p:cNvSpPr/>
                <p:nvPr/>
              </p:nvSpPr>
              <p:spPr bwMode="gray">
                <a:xfrm>
                  <a:off x="5852326" y="2526620"/>
                  <a:ext cx="582281" cy="5822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21" name="Inhaltsplatzhalter 3">
                  <a:extLst>
                    <a:ext uri="{FF2B5EF4-FFF2-40B4-BE49-F238E27FC236}">
                      <a16:creationId xmlns:a16="http://schemas.microsoft.com/office/drawing/2014/main" id="{10B22493-8A2B-1CE1-3C04-1428EBE4B02C}"/>
                    </a:ext>
                  </a:extLst>
                </p:cNvPr>
                <p:cNvSpPr txBox="1">
                  <a:spLocks/>
                </p:cNvSpPr>
                <p:nvPr/>
              </p:nvSpPr>
              <p:spPr bwMode="gray">
                <a:xfrm>
                  <a:off x="6434605" y="2637760"/>
                  <a:ext cx="5190210" cy="360000"/>
                </a:xfrm>
                <a:prstGeom prst="rect">
                  <a:avLst/>
                </a:prstGeom>
                <a:noFill/>
              </p:spPr>
              <p:txBody>
                <a:bodyPr lIns="180000" tIns="0" rIns="0" bIns="0" anchor="ct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00000"/>
                    </a:lnSpc>
                    <a:spcAft>
                      <a:spcPts val="600"/>
                    </a:spcAft>
                    <a:buNone/>
                  </a:pPr>
                  <a:r>
                    <a:rPr lang="en-US" sz="2400" b="1" dirty="0">
                      <a:solidFill>
                        <a:srgbClr val="565656"/>
                      </a:solidFill>
                    </a:rPr>
                    <a:t>2019-2021</a:t>
                  </a:r>
                  <a:endParaRPr lang="en-GB" sz="2400" b="1" dirty="0">
                    <a:solidFill>
                      <a:srgbClr val="565656"/>
                    </a:solidFill>
                  </a:endParaRPr>
                </a:p>
                <a:p>
                  <a:pPr marL="0" lvl="0" indent="0">
                    <a:lnSpc>
                      <a:spcPct val="100000"/>
                    </a:lnSpc>
                    <a:spcAft>
                      <a:spcPts val="600"/>
                    </a:spcAft>
                    <a:buNone/>
                  </a:pPr>
                  <a:r>
                    <a:rPr lang="de-DE" sz="1600" dirty="0">
                      <a:solidFill>
                        <a:srgbClr val="565656"/>
                      </a:solidFill>
                    </a:rPr>
                    <a:t>Projekt: Einsatz Verwaltungsleitung in den Pfarreien</a:t>
                  </a:r>
                  <a:br>
                    <a:rPr lang="de-DE" sz="1600" dirty="0">
                      <a:solidFill>
                        <a:srgbClr val="565656"/>
                      </a:solidFill>
                    </a:rPr>
                  </a:br>
                  <a:r>
                    <a:rPr lang="de-DE" sz="1600" dirty="0">
                      <a:solidFill>
                        <a:srgbClr val="565656"/>
                      </a:solidFill>
                    </a:rPr>
                    <a:t>St. Antonius, Herten, St. Clemens MS, St. Lamberti, MS</a:t>
                  </a:r>
                  <a:br>
                    <a:rPr lang="de-DE" sz="1600" dirty="0">
                      <a:solidFill>
                        <a:srgbClr val="565656"/>
                      </a:solidFill>
                    </a:rPr>
                  </a:br>
                  <a:br>
                    <a:rPr lang="de-DE" sz="1600" dirty="0">
                      <a:solidFill>
                        <a:srgbClr val="565656"/>
                      </a:solidFill>
                    </a:rPr>
                  </a:br>
                  <a:endParaRPr lang="en-DE" sz="1600" dirty="0">
                    <a:solidFill>
                      <a:srgbClr val="565656"/>
                    </a:solidFill>
                  </a:endParaRPr>
                </a:p>
              </p:txBody>
            </p:sp>
            <p:pic>
              <p:nvPicPr>
                <p:cNvPr id="22" name="Grafik 21" descr="Gruppenbrainstorming mit einfarbiger Füllung">
                  <a:extLst>
                    <a:ext uri="{FF2B5EF4-FFF2-40B4-BE49-F238E27FC236}">
                      <a16:creationId xmlns:a16="http://schemas.microsoft.com/office/drawing/2014/main" id="{D09636BB-FBB7-662F-B696-3B16AA7FC62F}"/>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981466" y="2655760"/>
                  <a:ext cx="324000" cy="324000"/>
                </a:xfrm>
                <a:prstGeom prst="rect">
                  <a:avLst/>
                </a:prstGeom>
              </p:spPr>
            </p:pic>
          </p:grpSp>
          <p:grpSp>
            <p:nvGrpSpPr>
              <p:cNvPr id="15" name="Gruppieren 14">
                <a:extLst>
                  <a:ext uri="{FF2B5EF4-FFF2-40B4-BE49-F238E27FC236}">
                    <a16:creationId xmlns:a16="http://schemas.microsoft.com/office/drawing/2014/main" id="{1C538086-A82A-763C-8364-B9F712B80062}"/>
                  </a:ext>
                </a:extLst>
              </p:cNvPr>
              <p:cNvGrpSpPr/>
              <p:nvPr/>
            </p:nvGrpSpPr>
            <p:grpSpPr>
              <a:xfrm>
                <a:off x="5596076" y="2064523"/>
                <a:ext cx="5620276" cy="582281"/>
                <a:chOff x="5434479" y="1819664"/>
                <a:chExt cx="5620276" cy="582281"/>
              </a:xfrm>
            </p:grpSpPr>
            <p:sp>
              <p:nvSpPr>
                <p:cNvPr id="17" name="Ellipse 16">
                  <a:extLst>
                    <a:ext uri="{FF2B5EF4-FFF2-40B4-BE49-F238E27FC236}">
                      <a16:creationId xmlns:a16="http://schemas.microsoft.com/office/drawing/2014/main" id="{C90949FE-79C9-0E4C-A80B-34593D9F8715}"/>
                    </a:ext>
                  </a:extLst>
                </p:cNvPr>
                <p:cNvSpPr/>
                <p:nvPr/>
              </p:nvSpPr>
              <p:spPr bwMode="gray">
                <a:xfrm>
                  <a:off x="5434479" y="1819664"/>
                  <a:ext cx="582281" cy="5822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18" name="Inhaltsplatzhalter 3">
                  <a:extLst>
                    <a:ext uri="{FF2B5EF4-FFF2-40B4-BE49-F238E27FC236}">
                      <a16:creationId xmlns:a16="http://schemas.microsoft.com/office/drawing/2014/main" id="{C4EE73F5-0BD0-217E-8815-F08F4DA2AEB6}"/>
                    </a:ext>
                  </a:extLst>
                </p:cNvPr>
                <p:cNvSpPr txBox="1">
                  <a:spLocks/>
                </p:cNvSpPr>
                <p:nvPr/>
              </p:nvSpPr>
              <p:spPr bwMode="gray">
                <a:xfrm>
                  <a:off x="5998981" y="1930804"/>
                  <a:ext cx="5055774" cy="360000"/>
                </a:xfrm>
                <a:prstGeom prst="rect">
                  <a:avLst/>
                </a:prstGeom>
                <a:noFill/>
              </p:spPr>
              <p:txBody>
                <a:bodyPr lIns="180000" tIns="0" rIns="0" bIns="0" anchor="ct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00000"/>
                    </a:lnSpc>
                    <a:spcAft>
                      <a:spcPts val="600"/>
                    </a:spcAft>
                    <a:buNone/>
                  </a:pPr>
                  <a:r>
                    <a:rPr lang="de-DE" sz="2400" b="1" dirty="0">
                      <a:solidFill>
                        <a:srgbClr val="565656"/>
                      </a:solidFill>
                    </a:rPr>
                    <a:t>2019</a:t>
                  </a:r>
                  <a:endParaRPr lang="en-GB" sz="2400" b="1" dirty="0">
                    <a:solidFill>
                      <a:srgbClr val="565656"/>
                    </a:solidFill>
                  </a:endParaRPr>
                </a:p>
                <a:p>
                  <a:pPr marL="0" lvl="0" indent="0">
                    <a:lnSpc>
                      <a:spcPct val="100000"/>
                    </a:lnSpc>
                    <a:spcAft>
                      <a:spcPts val="600"/>
                    </a:spcAft>
                    <a:buNone/>
                  </a:pPr>
                  <a:r>
                    <a:rPr lang="de-DE" sz="1600" dirty="0">
                      <a:solidFill>
                        <a:srgbClr val="565656"/>
                      </a:solidFill>
                    </a:rPr>
                    <a:t>Bedarfsmeldung: Entlastung von Verwaltungsaufgaben</a:t>
                  </a:r>
                  <a:br>
                    <a:rPr lang="de-DE" sz="1600" dirty="0">
                      <a:solidFill>
                        <a:srgbClr val="565656"/>
                      </a:solidFill>
                    </a:rPr>
                  </a:br>
                  <a:r>
                    <a:rPr lang="de-DE" sz="1600" dirty="0">
                      <a:solidFill>
                        <a:srgbClr val="565656"/>
                      </a:solidFill>
                    </a:rPr>
                    <a:t>Pfarrer Mertens, Pfarrei St. Antonius, Herten</a:t>
                  </a:r>
                  <a:br>
                    <a:rPr lang="de-DE" sz="1600" dirty="0">
                      <a:solidFill>
                        <a:srgbClr val="565656"/>
                      </a:solidFill>
                    </a:rPr>
                  </a:br>
                  <a:br>
                    <a:rPr lang="de-DE" sz="1600" dirty="0">
                      <a:solidFill>
                        <a:srgbClr val="565656"/>
                      </a:solidFill>
                    </a:rPr>
                  </a:br>
                  <a:endParaRPr lang="en-DE" sz="1600" dirty="0">
                    <a:solidFill>
                      <a:srgbClr val="565656"/>
                    </a:solidFill>
                  </a:endParaRPr>
                </a:p>
              </p:txBody>
            </p:sp>
            <p:pic>
              <p:nvPicPr>
                <p:cNvPr id="19" name="Grafik 18" descr="Arbeiten von zu Hause Schreibtisch mit einfarbiger Füllung">
                  <a:extLst>
                    <a:ext uri="{FF2B5EF4-FFF2-40B4-BE49-F238E27FC236}">
                      <a16:creationId xmlns:a16="http://schemas.microsoft.com/office/drawing/2014/main" id="{3094A8F1-3071-0D01-03CF-F439CFBD39EA}"/>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563619" y="1948804"/>
                  <a:ext cx="324000" cy="324000"/>
                </a:xfrm>
                <a:prstGeom prst="rect">
                  <a:avLst/>
                </a:prstGeom>
              </p:spPr>
            </p:pic>
          </p:grpSp>
          <p:sp>
            <p:nvSpPr>
              <p:cNvPr id="16" name="Ellipse 15">
                <a:extLst>
                  <a:ext uri="{FF2B5EF4-FFF2-40B4-BE49-F238E27FC236}">
                    <a16:creationId xmlns:a16="http://schemas.microsoft.com/office/drawing/2014/main" id="{85CE3B8D-B52C-AD9D-4668-4B2C8ABB466A}"/>
                  </a:ext>
                </a:extLst>
              </p:cNvPr>
              <p:cNvSpPr/>
              <p:nvPr/>
            </p:nvSpPr>
            <p:spPr bwMode="gray">
              <a:xfrm>
                <a:off x="1946095" y="2804633"/>
                <a:ext cx="2387070" cy="2387068"/>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3600">
                  <a:latin typeface="+mj-lt"/>
                </a:endParaRPr>
              </a:p>
            </p:txBody>
          </p:sp>
        </p:grpSp>
      </p:grpSp>
    </p:spTree>
    <p:extLst>
      <p:ext uri="{BB962C8B-B14F-4D97-AF65-F5344CB8AC3E}">
        <p14:creationId xmlns:p14="http://schemas.microsoft.com/office/powerpoint/2010/main" val="4013213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5471B-CC53-990D-4A07-7C424A749B63}"/>
              </a:ext>
            </a:extLst>
          </p:cNvPr>
          <p:cNvSpPr>
            <a:spLocks noGrp="1"/>
          </p:cNvSpPr>
          <p:nvPr>
            <p:ph type="ctrTitle"/>
          </p:nvPr>
        </p:nvSpPr>
        <p:spPr/>
        <p:txBody>
          <a:bodyPr>
            <a:noAutofit/>
          </a:bodyPr>
          <a:lstStyle/>
          <a:p>
            <a:r>
              <a:rPr lang="de-DE" sz="2400" dirty="0"/>
              <a:t>Verwaltungsleitung im pastoralen raum</a:t>
            </a:r>
          </a:p>
        </p:txBody>
      </p:sp>
      <p:sp>
        <p:nvSpPr>
          <p:cNvPr id="3" name="Textfeld 2">
            <a:extLst>
              <a:ext uri="{FF2B5EF4-FFF2-40B4-BE49-F238E27FC236}">
                <a16:creationId xmlns:a16="http://schemas.microsoft.com/office/drawing/2014/main" id="{797C5823-FC57-0CB4-3206-6D6755A8B5AD}"/>
              </a:ext>
            </a:extLst>
          </p:cNvPr>
          <p:cNvSpPr txBox="1"/>
          <p:nvPr/>
        </p:nvSpPr>
        <p:spPr>
          <a:xfrm>
            <a:off x="1082061" y="1275113"/>
            <a:ext cx="10050903" cy="1538883"/>
          </a:xfrm>
          <a:prstGeom prst="rect">
            <a:avLst/>
          </a:prstGeom>
          <a:noFill/>
          <a:ln w="28575">
            <a:solidFill>
              <a:srgbClr val="93151F"/>
            </a:solidFill>
          </a:ln>
        </p:spPr>
        <p:txBody>
          <a:bodyPr wrap="square" rtlCol="0">
            <a:spAutoFit/>
          </a:bodyPr>
          <a:lstStyle/>
          <a:p>
            <a:r>
              <a:rPr lang="de-DE" sz="2800" b="1" i="1" dirty="0">
                <a:solidFill>
                  <a:srgbClr val="93151F"/>
                </a:solidFill>
              </a:rPr>
              <a:t>Ziel:</a:t>
            </a:r>
          </a:p>
          <a:p>
            <a:r>
              <a:rPr lang="de-DE" sz="2400" b="1" i="1" dirty="0">
                <a:solidFill>
                  <a:srgbClr val="305EA2"/>
                </a:solidFill>
              </a:rPr>
              <a:t>Leiten und Führen der Verwaltung </a:t>
            </a:r>
            <a:r>
              <a:rPr lang="de-DE" sz="2400" b="1" i="1" dirty="0"/>
              <a:t>unter Berücksichtigung der </a:t>
            </a:r>
            <a:r>
              <a:rPr lang="de-DE" sz="2400" b="1" i="1" dirty="0">
                <a:solidFill>
                  <a:srgbClr val="93151F"/>
                </a:solidFill>
              </a:rPr>
              <a:t>pastoralen Ziele </a:t>
            </a:r>
          </a:p>
          <a:p>
            <a:r>
              <a:rPr lang="de-DE" sz="2400" b="1" i="1" dirty="0">
                <a:solidFill>
                  <a:srgbClr val="305EA2"/>
                </a:solidFill>
              </a:rPr>
              <a:t>zur Entlastung der Pfarrer und der Leitungen in den Pfarreien </a:t>
            </a:r>
            <a:r>
              <a:rPr lang="de-DE" sz="2400" b="1" i="1" dirty="0"/>
              <a:t>im PR</a:t>
            </a:r>
          </a:p>
          <a:p>
            <a:endParaRPr lang="de-DE" dirty="0"/>
          </a:p>
        </p:txBody>
      </p:sp>
      <p:grpSp>
        <p:nvGrpSpPr>
          <p:cNvPr id="4" name="Gruppieren 3">
            <a:extLst>
              <a:ext uri="{FF2B5EF4-FFF2-40B4-BE49-F238E27FC236}">
                <a16:creationId xmlns:a16="http://schemas.microsoft.com/office/drawing/2014/main" id="{705D6094-AE07-9C92-799B-E2761015A8F4}"/>
              </a:ext>
            </a:extLst>
          </p:cNvPr>
          <p:cNvGrpSpPr/>
          <p:nvPr/>
        </p:nvGrpSpPr>
        <p:grpSpPr>
          <a:xfrm>
            <a:off x="2928939" y="2958353"/>
            <a:ext cx="5148262" cy="2507148"/>
            <a:chOff x="947738" y="1978155"/>
            <a:chExt cx="5363725" cy="4214884"/>
          </a:xfrm>
        </p:grpSpPr>
        <p:sp>
          <p:nvSpPr>
            <p:cNvPr id="6" name="Oval 47">
              <a:extLst>
                <a:ext uri="{FF2B5EF4-FFF2-40B4-BE49-F238E27FC236}">
                  <a16:creationId xmlns:a16="http://schemas.microsoft.com/office/drawing/2014/main" id="{AECEADAD-C874-7A33-B650-83741D6BFC5F}"/>
                </a:ext>
              </a:extLst>
            </p:cNvPr>
            <p:cNvSpPr/>
            <p:nvPr/>
          </p:nvSpPr>
          <p:spPr>
            <a:xfrm>
              <a:off x="947738" y="2713412"/>
              <a:ext cx="1862168" cy="2822739"/>
            </a:xfrm>
            <a:prstGeom prst="ellipse">
              <a:avLst/>
            </a:prstGeom>
            <a:no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a:p>
          </p:txBody>
        </p:sp>
        <p:cxnSp>
          <p:nvCxnSpPr>
            <p:cNvPr id="10" name="Connector: Elbow 27">
              <a:extLst>
                <a:ext uri="{FF2B5EF4-FFF2-40B4-BE49-F238E27FC236}">
                  <a16:creationId xmlns:a16="http://schemas.microsoft.com/office/drawing/2014/main" id="{ADEE7753-0ACE-EAE5-DAB8-05FE2B743868}"/>
                </a:ext>
              </a:extLst>
            </p:cNvPr>
            <p:cNvCxnSpPr>
              <a:cxnSpLocks/>
              <a:stCxn id="6" idx="6"/>
              <a:endCxn id="50" idx="1"/>
            </p:cNvCxnSpPr>
            <p:nvPr/>
          </p:nvCxnSpPr>
          <p:spPr>
            <a:xfrm flipV="1">
              <a:off x="2809906" y="2353301"/>
              <a:ext cx="764037" cy="1771480"/>
            </a:xfrm>
            <a:prstGeom prst="bentConnector3">
              <a:avLst>
                <a:gd name="adj1" fmla="val 50000"/>
              </a:avLst>
            </a:prstGeom>
            <a:noFill/>
            <a:ln w="25400">
              <a:solidFill>
                <a:schemeClr val="tx1"/>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Connector: Elbow 80">
              <a:extLst>
                <a:ext uri="{FF2B5EF4-FFF2-40B4-BE49-F238E27FC236}">
                  <a16:creationId xmlns:a16="http://schemas.microsoft.com/office/drawing/2014/main" id="{BA22EC0C-D075-22EC-A1AD-886E20830EC4}"/>
                </a:ext>
              </a:extLst>
            </p:cNvPr>
            <p:cNvCxnSpPr>
              <a:cxnSpLocks/>
              <a:stCxn id="6" idx="6"/>
              <a:endCxn id="56" idx="1"/>
            </p:cNvCxnSpPr>
            <p:nvPr/>
          </p:nvCxnSpPr>
          <p:spPr>
            <a:xfrm flipV="1">
              <a:off x="2809906" y="3508165"/>
              <a:ext cx="764037" cy="616616"/>
            </a:xfrm>
            <a:prstGeom prst="bentConnector3">
              <a:avLst>
                <a:gd name="adj1" fmla="val 50000"/>
              </a:avLst>
            </a:prstGeom>
            <a:noFill/>
            <a:ln w="25400">
              <a:solidFill>
                <a:schemeClr val="tx1"/>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 name="Connector: Elbow 83">
              <a:extLst>
                <a:ext uri="{FF2B5EF4-FFF2-40B4-BE49-F238E27FC236}">
                  <a16:creationId xmlns:a16="http://schemas.microsoft.com/office/drawing/2014/main" id="{F830DECA-AC61-087A-93FE-3B15E5DDE8FE}"/>
                </a:ext>
              </a:extLst>
            </p:cNvPr>
            <p:cNvCxnSpPr>
              <a:cxnSpLocks/>
              <a:stCxn id="6" idx="6"/>
              <a:endCxn id="52" idx="1"/>
            </p:cNvCxnSpPr>
            <p:nvPr/>
          </p:nvCxnSpPr>
          <p:spPr>
            <a:xfrm>
              <a:off x="2809906" y="4124781"/>
              <a:ext cx="764037" cy="538248"/>
            </a:xfrm>
            <a:prstGeom prst="bentConnector3">
              <a:avLst>
                <a:gd name="adj1" fmla="val 50000"/>
              </a:avLst>
            </a:prstGeom>
            <a:noFill/>
            <a:ln w="25400">
              <a:solidFill>
                <a:schemeClr val="tx1"/>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5" name="Connector: Elbow 86">
              <a:extLst>
                <a:ext uri="{FF2B5EF4-FFF2-40B4-BE49-F238E27FC236}">
                  <a16:creationId xmlns:a16="http://schemas.microsoft.com/office/drawing/2014/main" id="{C6F09277-5076-82D4-3F0B-D53E215AB5BF}"/>
                </a:ext>
              </a:extLst>
            </p:cNvPr>
            <p:cNvCxnSpPr>
              <a:cxnSpLocks/>
              <a:stCxn id="6" idx="6"/>
              <a:endCxn id="54" idx="1"/>
            </p:cNvCxnSpPr>
            <p:nvPr/>
          </p:nvCxnSpPr>
          <p:spPr>
            <a:xfrm>
              <a:off x="2809906" y="4124781"/>
              <a:ext cx="764037" cy="1693113"/>
            </a:xfrm>
            <a:prstGeom prst="bentConnector3">
              <a:avLst>
                <a:gd name="adj1" fmla="val 50000"/>
              </a:avLst>
            </a:prstGeom>
            <a:noFill/>
            <a:ln w="25400">
              <a:solidFill>
                <a:schemeClr val="tx1"/>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50" name="Rectangle: Rounded Corners 6">
              <a:extLst>
                <a:ext uri="{FF2B5EF4-FFF2-40B4-BE49-F238E27FC236}">
                  <a16:creationId xmlns:a16="http://schemas.microsoft.com/office/drawing/2014/main" id="{4D4FF2C0-D6E6-D0F0-F4F4-292759A69891}"/>
                </a:ext>
              </a:extLst>
            </p:cNvPr>
            <p:cNvSpPr/>
            <p:nvPr/>
          </p:nvSpPr>
          <p:spPr>
            <a:xfrm>
              <a:off x="3573943" y="1978155"/>
              <a:ext cx="2737520" cy="750291"/>
            </a:xfrm>
            <a:prstGeom prst="roundRect">
              <a:avLst>
                <a:gd name="adj" fmla="val 50000"/>
              </a:avLst>
            </a:prstGeom>
            <a:solidFill>
              <a:srgbClr val="93151F"/>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0" rIns="0" bIns="0" rtlCol="0" anchor="ctr"/>
            <a:lstStyle/>
            <a:p>
              <a:pPr lvl="0">
                <a:lnSpc>
                  <a:spcPct val="90000"/>
                </a:lnSpc>
              </a:pPr>
              <a:r>
                <a:rPr lang="de-DE" sz="1600" b="1" dirty="0">
                  <a:solidFill>
                    <a:schemeClr val="bg1"/>
                  </a:solidFill>
                </a:rPr>
                <a:t>Pfarrei A</a:t>
              </a:r>
            </a:p>
          </p:txBody>
        </p:sp>
        <p:sp>
          <p:nvSpPr>
            <p:cNvPr id="51" name="Oval 94">
              <a:extLst>
                <a:ext uri="{FF2B5EF4-FFF2-40B4-BE49-F238E27FC236}">
                  <a16:creationId xmlns:a16="http://schemas.microsoft.com/office/drawing/2014/main" id="{01AAFADB-38DB-F442-0969-D05D79C7B77C}"/>
                </a:ext>
              </a:extLst>
            </p:cNvPr>
            <p:cNvSpPr/>
            <p:nvPr/>
          </p:nvSpPr>
          <p:spPr>
            <a:xfrm>
              <a:off x="3584346" y="2008520"/>
              <a:ext cx="533196" cy="689563"/>
            </a:xfrm>
            <a:prstGeom prst="ellipse">
              <a:avLst/>
            </a:prstGeom>
            <a:solidFill>
              <a:srgbClr val="93151F"/>
            </a:solidFill>
            <a:ln w="254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dirty="0"/>
            </a:p>
          </p:txBody>
        </p:sp>
        <p:sp>
          <p:nvSpPr>
            <p:cNvPr id="52" name="Rectangle: Rounded Corners 55">
              <a:extLst>
                <a:ext uri="{FF2B5EF4-FFF2-40B4-BE49-F238E27FC236}">
                  <a16:creationId xmlns:a16="http://schemas.microsoft.com/office/drawing/2014/main" id="{2E9D6496-00A5-8591-ABC7-C01200071700}"/>
                </a:ext>
              </a:extLst>
            </p:cNvPr>
            <p:cNvSpPr/>
            <p:nvPr/>
          </p:nvSpPr>
          <p:spPr>
            <a:xfrm>
              <a:off x="3573943" y="4287883"/>
              <a:ext cx="2737520" cy="750291"/>
            </a:xfrm>
            <a:prstGeom prst="roundRect">
              <a:avLst>
                <a:gd name="adj" fmla="val 50000"/>
              </a:avLst>
            </a:prstGeom>
            <a:solidFill>
              <a:srgbClr val="305EA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0" rIns="0" bIns="0" rtlCol="0" anchor="ctr"/>
            <a:lstStyle/>
            <a:p>
              <a:pPr>
                <a:lnSpc>
                  <a:spcPct val="90000"/>
                </a:lnSpc>
              </a:pPr>
              <a:r>
                <a:rPr lang="de-DE" sz="1600" b="1" dirty="0">
                  <a:solidFill>
                    <a:schemeClr val="bg1"/>
                  </a:solidFill>
                </a:rPr>
                <a:t>Pfarrei C</a:t>
              </a:r>
            </a:p>
          </p:txBody>
        </p:sp>
        <p:sp>
          <p:nvSpPr>
            <p:cNvPr id="53" name="Oval 97">
              <a:extLst>
                <a:ext uri="{FF2B5EF4-FFF2-40B4-BE49-F238E27FC236}">
                  <a16:creationId xmlns:a16="http://schemas.microsoft.com/office/drawing/2014/main" id="{D5CC43CF-5B34-AC26-25C4-C6502994FD9D}"/>
                </a:ext>
              </a:extLst>
            </p:cNvPr>
            <p:cNvSpPr/>
            <p:nvPr/>
          </p:nvSpPr>
          <p:spPr>
            <a:xfrm>
              <a:off x="3573943" y="4294690"/>
              <a:ext cx="533196" cy="743482"/>
            </a:xfrm>
            <a:prstGeom prst="ellipse">
              <a:avLst/>
            </a:prstGeom>
            <a:solidFill>
              <a:srgbClr val="305EA2"/>
            </a:solidFill>
            <a:ln w="254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a:p>
          </p:txBody>
        </p:sp>
        <p:sp>
          <p:nvSpPr>
            <p:cNvPr id="54" name="Rectangle: Rounded Corners 56">
              <a:extLst>
                <a:ext uri="{FF2B5EF4-FFF2-40B4-BE49-F238E27FC236}">
                  <a16:creationId xmlns:a16="http://schemas.microsoft.com/office/drawing/2014/main" id="{9B51F09B-C614-4149-4B4D-0E2A9C1D522F}"/>
                </a:ext>
              </a:extLst>
            </p:cNvPr>
            <p:cNvSpPr/>
            <p:nvPr/>
          </p:nvSpPr>
          <p:spPr>
            <a:xfrm>
              <a:off x="3573943" y="5442748"/>
              <a:ext cx="2737520" cy="750291"/>
            </a:xfrm>
            <a:prstGeom prst="roundRect">
              <a:avLst>
                <a:gd name="adj" fmla="val 50000"/>
              </a:avLst>
            </a:prstGeom>
            <a:solidFill>
              <a:srgbClr val="B91817"/>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0" rIns="0" bIns="0" rtlCol="0" anchor="ctr"/>
            <a:lstStyle/>
            <a:p>
              <a:pPr>
                <a:lnSpc>
                  <a:spcPct val="90000"/>
                </a:lnSpc>
              </a:pPr>
              <a:r>
                <a:rPr lang="de-DE" sz="1600" b="1" dirty="0">
                  <a:solidFill>
                    <a:schemeClr val="bg1"/>
                  </a:solidFill>
                </a:rPr>
                <a:t>Pfarrei D</a:t>
              </a:r>
            </a:p>
          </p:txBody>
        </p:sp>
        <p:sp>
          <p:nvSpPr>
            <p:cNvPr id="55" name="Oval 100">
              <a:extLst>
                <a:ext uri="{FF2B5EF4-FFF2-40B4-BE49-F238E27FC236}">
                  <a16:creationId xmlns:a16="http://schemas.microsoft.com/office/drawing/2014/main" id="{A27826F2-4C0E-B5BE-4048-FDCE373EDCA5}"/>
                </a:ext>
              </a:extLst>
            </p:cNvPr>
            <p:cNvSpPr/>
            <p:nvPr/>
          </p:nvSpPr>
          <p:spPr>
            <a:xfrm flipH="1">
              <a:off x="3573942" y="5449553"/>
              <a:ext cx="533196" cy="743482"/>
            </a:xfrm>
            <a:prstGeom prst="ellipse">
              <a:avLst/>
            </a:prstGeom>
            <a:solidFill>
              <a:srgbClr val="B91817"/>
            </a:solidFill>
            <a:ln w="254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a:p>
          </p:txBody>
        </p:sp>
        <p:sp>
          <p:nvSpPr>
            <p:cNvPr id="56" name="Rectangle: Rounded Corners 54">
              <a:extLst>
                <a:ext uri="{FF2B5EF4-FFF2-40B4-BE49-F238E27FC236}">
                  <a16:creationId xmlns:a16="http://schemas.microsoft.com/office/drawing/2014/main" id="{50AAAA2E-BB0F-8DBC-BC76-BF1DDDDE848F}"/>
                </a:ext>
              </a:extLst>
            </p:cNvPr>
            <p:cNvSpPr/>
            <p:nvPr/>
          </p:nvSpPr>
          <p:spPr>
            <a:xfrm>
              <a:off x="3573943" y="3133019"/>
              <a:ext cx="2737520" cy="750291"/>
            </a:xfrm>
            <a:prstGeom prst="roundRect">
              <a:avLst>
                <a:gd name="adj" fmla="val 50000"/>
              </a:avLst>
            </a:prstGeom>
            <a:solidFill>
              <a:srgbClr val="A61F5E"/>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0" rIns="0" bIns="0" rtlCol="0" anchor="ctr"/>
            <a:lstStyle/>
            <a:p>
              <a:pPr lvl="0">
                <a:lnSpc>
                  <a:spcPct val="90000"/>
                </a:lnSpc>
              </a:pPr>
              <a:r>
                <a:rPr lang="de-DE" sz="1600" b="1" dirty="0">
                  <a:solidFill>
                    <a:schemeClr val="bg1"/>
                  </a:solidFill>
                </a:rPr>
                <a:t>Pfarrei B</a:t>
              </a:r>
            </a:p>
          </p:txBody>
        </p:sp>
        <p:sp>
          <p:nvSpPr>
            <p:cNvPr id="57" name="Oval 103">
              <a:extLst>
                <a:ext uri="{FF2B5EF4-FFF2-40B4-BE49-F238E27FC236}">
                  <a16:creationId xmlns:a16="http://schemas.microsoft.com/office/drawing/2014/main" id="{5D8927E2-F9E7-F5F0-338C-86D5F512BEF3}"/>
                </a:ext>
              </a:extLst>
            </p:cNvPr>
            <p:cNvSpPr/>
            <p:nvPr/>
          </p:nvSpPr>
          <p:spPr>
            <a:xfrm>
              <a:off x="3584346" y="3154998"/>
              <a:ext cx="533196" cy="728310"/>
            </a:xfrm>
            <a:prstGeom prst="ellipse">
              <a:avLst/>
            </a:prstGeom>
            <a:solidFill>
              <a:srgbClr val="A61F5E"/>
            </a:solidFill>
            <a:ln w="254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a:p>
          </p:txBody>
        </p:sp>
      </p:grpSp>
      <p:pic>
        <p:nvPicPr>
          <p:cNvPr id="73" name="Grafik 72" descr="Gedanken Silhouette">
            <a:extLst>
              <a:ext uri="{FF2B5EF4-FFF2-40B4-BE49-F238E27FC236}">
                <a16:creationId xmlns:a16="http://schemas.microsoft.com/office/drawing/2014/main" id="{A89E9E2A-B8E5-D175-F426-5DE076CE21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21943" y="3685805"/>
            <a:ext cx="1098859" cy="1098859"/>
          </a:xfrm>
          <a:prstGeom prst="rect">
            <a:avLst/>
          </a:prstGeom>
        </p:spPr>
      </p:pic>
      <p:pic>
        <p:nvPicPr>
          <p:cNvPr id="77" name="Grafik 76" descr="Start Silhouette">
            <a:extLst>
              <a:ext uri="{FF2B5EF4-FFF2-40B4-BE49-F238E27FC236}">
                <a16:creationId xmlns:a16="http://schemas.microsoft.com/office/drawing/2014/main" id="{AAC70919-FDAF-D0D8-1EF5-CCFBBB1FFC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6818" y="3098214"/>
            <a:ext cx="297405" cy="297405"/>
          </a:xfrm>
          <a:prstGeom prst="rect">
            <a:avLst/>
          </a:prstGeom>
        </p:spPr>
      </p:pic>
      <p:pic>
        <p:nvPicPr>
          <p:cNvPr id="78" name="Grafik 77" descr="Start Silhouette">
            <a:extLst>
              <a:ext uri="{FF2B5EF4-FFF2-40B4-BE49-F238E27FC236}">
                <a16:creationId xmlns:a16="http://schemas.microsoft.com/office/drawing/2014/main" id="{1383E05C-074F-1907-77B9-36DE85C3A3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6818" y="3775288"/>
            <a:ext cx="297405" cy="297405"/>
          </a:xfrm>
          <a:prstGeom prst="rect">
            <a:avLst/>
          </a:prstGeom>
        </p:spPr>
      </p:pic>
      <p:pic>
        <p:nvPicPr>
          <p:cNvPr id="79" name="Grafik 78" descr="Start Silhouette">
            <a:extLst>
              <a:ext uri="{FF2B5EF4-FFF2-40B4-BE49-F238E27FC236}">
                <a16:creationId xmlns:a16="http://schemas.microsoft.com/office/drawing/2014/main" id="{CEF04E9A-2A2C-93C3-020A-9F38D400C7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6818" y="4481144"/>
            <a:ext cx="297405" cy="297405"/>
          </a:xfrm>
          <a:prstGeom prst="rect">
            <a:avLst/>
          </a:prstGeom>
        </p:spPr>
      </p:pic>
      <p:pic>
        <p:nvPicPr>
          <p:cNvPr id="80" name="Grafik 79" descr="Start Silhouette">
            <a:extLst>
              <a:ext uri="{FF2B5EF4-FFF2-40B4-BE49-F238E27FC236}">
                <a16:creationId xmlns:a16="http://schemas.microsoft.com/office/drawing/2014/main" id="{D50CCC44-7A12-34E5-1657-232F76FFE0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6818" y="5168094"/>
            <a:ext cx="297405" cy="297405"/>
          </a:xfrm>
          <a:prstGeom prst="rect">
            <a:avLst/>
          </a:prstGeom>
        </p:spPr>
      </p:pic>
      <p:pic>
        <p:nvPicPr>
          <p:cNvPr id="88" name="Grafik 87" descr="Hinzufügen Silhouette">
            <a:extLst>
              <a:ext uri="{FF2B5EF4-FFF2-40B4-BE49-F238E27FC236}">
                <a16:creationId xmlns:a16="http://schemas.microsoft.com/office/drawing/2014/main" id="{09E9357A-56A4-D966-B2E0-116B57F8B4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13210" y="2981554"/>
            <a:ext cx="184649" cy="184649"/>
          </a:xfrm>
          <a:prstGeom prst="rect">
            <a:avLst/>
          </a:prstGeom>
        </p:spPr>
      </p:pic>
      <p:pic>
        <p:nvPicPr>
          <p:cNvPr id="89" name="Grafik 88" descr="Hinzufügen Silhouette">
            <a:extLst>
              <a:ext uri="{FF2B5EF4-FFF2-40B4-BE49-F238E27FC236}">
                <a16:creationId xmlns:a16="http://schemas.microsoft.com/office/drawing/2014/main" id="{46B12420-94DD-B024-B66A-98838B0ACF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27915" y="3669790"/>
            <a:ext cx="184649" cy="184649"/>
          </a:xfrm>
          <a:prstGeom prst="rect">
            <a:avLst/>
          </a:prstGeom>
        </p:spPr>
      </p:pic>
      <p:pic>
        <p:nvPicPr>
          <p:cNvPr id="90" name="Grafik 89" descr="Hinzufügen Silhouette">
            <a:extLst>
              <a:ext uri="{FF2B5EF4-FFF2-40B4-BE49-F238E27FC236}">
                <a16:creationId xmlns:a16="http://schemas.microsoft.com/office/drawing/2014/main" id="{7C0CFC5C-2156-020F-ECE2-F4A47A7328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23194" y="4375201"/>
            <a:ext cx="184649" cy="184649"/>
          </a:xfrm>
          <a:prstGeom prst="rect">
            <a:avLst/>
          </a:prstGeom>
        </p:spPr>
      </p:pic>
      <p:pic>
        <p:nvPicPr>
          <p:cNvPr id="91" name="Grafik 90" descr="Hinzufügen Silhouette">
            <a:extLst>
              <a:ext uri="{FF2B5EF4-FFF2-40B4-BE49-F238E27FC236}">
                <a16:creationId xmlns:a16="http://schemas.microsoft.com/office/drawing/2014/main" id="{04442B68-4D35-DDC1-DFBE-D3487E0D824A}"/>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5623195" y="5019203"/>
            <a:ext cx="184649" cy="184649"/>
          </a:xfrm>
          <a:prstGeom prst="rect">
            <a:avLst/>
          </a:prstGeom>
        </p:spPr>
      </p:pic>
    </p:spTree>
    <p:extLst>
      <p:ext uri="{BB962C8B-B14F-4D97-AF65-F5344CB8AC3E}">
        <p14:creationId xmlns:p14="http://schemas.microsoft.com/office/powerpoint/2010/main" val="40264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AE794-2871-29E3-17D6-AA35405F11BD}"/>
              </a:ext>
            </a:extLst>
          </p:cNvPr>
          <p:cNvSpPr>
            <a:spLocks noGrp="1"/>
          </p:cNvSpPr>
          <p:nvPr>
            <p:ph type="ctrTitle"/>
          </p:nvPr>
        </p:nvSpPr>
        <p:spPr/>
        <p:txBody>
          <a:bodyPr>
            <a:normAutofit fontScale="90000"/>
          </a:bodyPr>
          <a:lstStyle/>
          <a:p>
            <a:r>
              <a:rPr lang="de-DE" sz="2700" dirty="0"/>
              <a:t>Herausforderungen für die Pfarreileitungen mit Blick auf die Verwaltung</a:t>
            </a:r>
            <a:br>
              <a:rPr lang="de-DE" dirty="0"/>
            </a:br>
            <a:endParaRPr lang="de-DE" sz="2200" dirty="0">
              <a:solidFill>
                <a:schemeClr val="tx1"/>
              </a:solidFill>
            </a:endParaRPr>
          </a:p>
        </p:txBody>
      </p:sp>
      <p:grpSp>
        <p:nvGrpSpPr>
          <p:cNvPr id="6" name="Gruppieren 5">
            <a:extLst>
              <a:ext uri="{FF2B5EF4-FFF2-40B4-BE49-F238E27FC236}">
                <a16:creationId xmlns:a16="http://schemas.microsoft.com/office/drawing/2014/main" id="{0FD320F5-FEB0-0256-D7A1-F9DA18046B2C}"/>
              </a:ext>
            </a:extLst>
          </p:cNvPr>
          <p:cNvGrpSpPr/>
          <p:nvPr/>
        </p:nvGrpSpPr>
        <p:grpSpPr>
          <a:xfrm>
            <a:off x="1648286" y="1373024"/>
            <a:ext cx="8493887" cy="3631353"/>
            <a:chOff x="1007922" y="1799101"/>
            <a:chExt cx="10244708" cy="4366730"/>
          </a:xfrm>
        </p:grpSpPr>
        <p:grpSp>
          <p:nvGrpSpPr>
            <p:cNvPr id="7" name="Gruppieren 6">
              <a:extLst>
                <a:ext uri="{FF2B5EF4-FFF2-40B4-BE49-F238E27FC236}">
                  <a16:creationId xmlns:a16="http://schemas.microsoft.com/office/drawing/2014/main" id="{DB493DDD-EF89-D4A3-2126-B12C16261440}"/>
                </a:ext>
              </a:extLst>
            </p:cNvPr>
            <p:cNvGrpSpPr/>
            <p:nvPr/>
          </p:nvGrpSpPr>
          <p:grpSpPr>
            <a:xfrm>
              <a:off x="1007922" y="1799101"/>
              <a:ext cx="10244708" cy="4366730"/>
              <a:chOff x="1007922" y="1799101"/>
              <a:chExt cx="10244708" cy="4366730"/>
            </a:xfrm>
          </p:grpSpPr>
          <p:grpSp>
            <p:nvGrpSpPr>
              <p:cNvPr id="16" name="Gruppieren 15">
                <a:extLst>
                  <a:ext uri="{FF2B5EF4-FFF2-40B4-BE49-F238E27FC236}">
                    <a16:creationId xmlns:a16="http://schemas.microsoft.com/office/drawing/2014/main" id="{B3E732E8-126E-74D8-F0A4-E015849E3DD8}"/>
                  </a:ext>
                </a:extLst>
              </p:cNvPr>
              <p:cNvGrpSpPr/>
              <p:nvPr/>
            </p:nvGrpSpPr>
            <p:grpSpPr>
              <a:xfrm>
                <a:off x="7483990" y="1808172"/>
                <a:ext cx="3768640" cy="4357659"/>
                <a:chOff x="7483990" y="1808172"/>
                <a:chExt cx="3768640" cy="4357659"/>
              </a:xfrm>
            </p:grpSpPr>
            <p:sp>
              <p:nvSpPr>
                <p:cNvPr id="27" name="Freihandform: Form 26">
                  <a:extLst>
                    <a:ext uri="{FF2B5EF4-FFF2-40B4-BE49-F238E27FC236}">
                      <a16:creationId xmlns:a16="http://schemas.microsoft.com/office/drawing/2014/main" id="{006771B5-657D-167E-37D8-F8BC44AC950F}"/>
                    </a:ext>
                  </a:extLst>
                </p:cNvPr>
                <p:cNvSpPr/>
                <p:nvPr/>
              </p:nvSpPr>
              <p:spPr>
                <a:xfrm>
                  <a:off x="7490277" y="1860157"/>
                  <a:ext cx="2384367" cy="2135137"/>
                </a:xfrm>
                <a:custGeom>
                  <a:avLst/>
                  <a:gdLst>
                    <a:gd name="connsiteX0" fmla="*/ 1589356 w 1589355"/>
                    <a:gd name="connsiteY0" fmla="*/ 803773 h 1423225"/>
                    <a:gd name="connsiteX1" fmla="*/ 1415545 w 1589355"/>
                    <a:gd name="connsiteY1" fmla="*/ 977583 h 1423225"/>
                    <a:gd name="connsiteX2" fmla="*/ 1280792 w 1589355"/>
                    <a:gd name="connsiteY2" fmla="*/ 913364 h 1423225"/>
                    <a:gd name="connsiteX3" fmla="*/ 1280640 w 1589355"/>
                    <a:gd name="connsiteY3" fmla="*/ 913112 h 1423225"/>
                    <a:gd name="connsiteX4" fmla="*/ 1270686 w 1589355"/>
                    <a:gd name="connsiteY4" fmla="*/ 899419 h 1423225"/>
                    <a:gd name="connsiteX5" fmla="*/ 1221979 w 1589355"/>
                    <a:gd name="connsiteY5" fmla="*/ 878349 h 1423225"/>
                    <a:gd name="connsiteX6" fmla="*/ 1154931 w 1589355"/>
                    <a:gd name="connsiteY6" fmla="*/ 945246 h 1423225"/>
                    <a:gd name="connsiteX7" fmla="*/ 1154931 w 1589355"/>
                    <a:gd name="connsiteY7" fmla="*/ 1423225 h 1423225"/>
                    <a:gd name="connsiteX8" fmla="*/ 685895 w 1589355"/>
                    <a:gd name="connsiteY8" fmla="*/ 1423225 h 1423225"/>
                    <a:gd name="connsiteX9" fmla="*/ 618998 w 1589355"/>
                    <a:gd name="connsiteY9" fmla="*/ 1356177 h 1423225"/>
                    <a:gd name="connsiteX10" fmla="*/ 640067 w 1589355"/>
                    <a:gd name="connsiteY10" fmla="*/ 1307520 h 1423225"/>
                    <a:gd name="connsiteX11" fmla="*/ 653710 w 1589355"/>
                    <a:gd name="connsiteY11" fmla="*/ 1297516 h 1423225"/>
                    <a:gd name="connsiteX12" fmla="*/ 654013 w 1589355"/>
                    <a:gd name="connsiteY12" fmla="*/ 1297415 h 1423225"/>
                    <a:gd name="connsiteX13" fmla="*/ 718181 w 1589355"/>
                    <a:gd name="connsiteY13" fmla="*/ 1162611 h 1423225"/>
                    <a:gd name="connsiteX14" fmla="*/ 544421 w 1589355"/>
                    <a:gd name="connsiteY14" fmla="*/ 988800 h 1423225"/>
                    <a:gd name="connsiteX15" fmla="*/ 370762 w 1589355"/>
                    <a:gd name="connsiteY15" fmla="*/ 1162611 h 1423225"/>
                    <a:gd name="connsiteX16" fmla="*/ 434829 w 1589355"/>
                    <a:gd name="connsiteY16" fmla="*/ 1297415 h 1423225"/>
                    <a:gd name="connsiteX17" fmla="*/ 435082 w 1589355"/>
                    <a:gd name="connsiteY17" fmla="*/ 1297516 h 1423225"/>
                    <a:gd name="connsiteX18" fmla="*/ 449078 w 1589355"/>
                    <a:gd name="connsiteY18" fmla="*/ 1307773 h 1423225"/>
                    <a:gd name="connsiteX19" fmla="*/ 469844 w 1589355"/>
                    <a:gd name="connsiteY19" fmla="*/ 1356177 h 1423225"/>
                    <a:gd name="connsiteX20" fmla="*/ 402947 w 1589355"/>
                    <a:gd name="connsiteY20" fmla="*/ 1423225 h 1423225"/>
                    <a:gd name="connsiteX21" fmla="*/ 0 w 1589355"/>
                    <a:gd name="connsiteY21" fmla="*/ 1423225 h 1423225"/>
                    <a:gd name="connsiteX22" fmla="*/ 303208 w 1589355"/>
                    <a:gd name="connsiteY22" fmla="*/ 1079192 h 1423225"/>
                    <a:gd name="connsiteX23" fmla="*/ 346914 w 1589355"/>
                    <a:gd name="connsiteY23" fmla="*/ 688977 h 1423225"/>
                    <a:gd name="connsiteX24" fmla="*/ 999107 w 1589355"/>
                    <a:gd name="connsiteY24" fmla="*/ 55074 h 1423225"/>
                    <a:gd name="connsiteX25" fmla="*/ 1154931 w 1589355"/>
                    <a:gd name="connsiteY25" fmla="*/ 0 h 1423225"/>
                    <a:gd name="connsiteX26" fmla="*/ 1154931 w 1589355"/>
                    <a:gd name="connsiteY26" fmla="*/ 662299 h 1423225"/>
                    <a:gd name="connsiteX27" fmla="*/ 1221979 w 1589355"/>
                    <a:gd name="connsiteY27" fmla="*/ 729196 h 1423225"/>
                    <a:gd name="connsiteX28" fmla="*/ 1270383 w 1589355"/>
                    <a:gd name="connsiteY28" fmla="*/ 708429 h 1423225"/>
                    <a:gd name="connsiteX29" fmla="*/ 1280640 w 1589355"/>
                    <a:gd name="connsiteY29" fmla="*/ 694484 h 1423225"/>
                    <a:gd name="connsiteX30" fmla="*/ 1280792 w 1589355"/>
                    <a:gd name="connsiteY30" fmla="*/ 694181 h 1423225"/>
                    <a:gd name="connsiteX31" fmla="*/ 1415545 w 1589355"/>
                    <a:gd name="connsiteY31" fmla="*/ 630164 h 1423225"/>
                    <a:gd name="connsiteX32" fmla="*/ 1589356 w 1589355"/>
                    <a:gd name="connsiteY32" fmla="*/ 803773 h 142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9355" h="1423225">
                      <a:moveTo>
                        <a:pt x="1589356" y="803773"/>
                      </a:moveTo>
                      <a:cubicBezTo>
                        <a:pt x="1589356" y="899722"/>
                        <a:pt x="1511646" y="977583"/>
                        <a:pt x="1415545" y="977583"/>
                      </a:cubicBezTo>
                      <a:cubicBezTo>
                        <a:pt x="1361179" y="977583"/>
                        <a:pt x="1312674" y="952522"/>
                        <a:pt x="1280792" y="913364"/>
                      </a:cubicBezTo>
                      <a:cubicBezTo>
                        <a:pt x="1280792" y="913364"/>
                        <a:pt x="1280792" y="913263"/>
                        <a:pt x="1280640" y="913112"/>
                      </a:cubicBezTo>
                      <a:cubicBezTo>
                        <a:pt x="1277053" y="908817"/>
                        <a:pt x="1273668" y="904269"/>
                        <a:pt x="1270686" y="899419"/>
                      </a:cubicBezTo>
                      <a:cubicBezTo>
                        <a:pt x="1258408" y="886484"/>
                        <a:pt x="1241179" y="878349"/>
                        <a:pt x="1221979" y="878349"/>
                      </a:cubicBezTo>
                      <a:cubicBezTo>
                        <a:pt x="1184994" y="878349"/>
                        <a:pt x="1154931" y="908413"/>
                        <a:pt x="1154931" y="945246"/>
                      </a:cubicBezTo>
                      <a:lnTo>
                        <a:pt x="1154931" y="1423225"/>
                      </a:lnTo>
                      <a:lnTo>
                        <a:pt x="685895" y="1423225"/>
                      </a:lnTo>
                      <a:cubicBezTo>
                        <a:pt x="649011" y="1423225"/>
                        <a:pt x="618998" y="1393162"/>
                        <a:pt x="618998" y="1356177"/>
                      </a:cubicBezTo>
                      <a:cubicBezTo>
                        <a:pt x="618998" y="1336977"/>
                        <a:pt x="627133" y="1319747"/>
                        <a:pt x="640067" y="1307520"/>
                      </a:cubicBezTo>
                      <a:cubicBezTo>
                        <a:pt x="644918" y="1304488"/>
                        <a:pt x="649465" y="1301103"/>
                        <a:pt x="653710" y="1297516"/>
                      </a:cubicBezTo>
                      <a:cubicBezTo>
                        <a:pt x="653861" y="1297415"/>
                        <a:pt x="654013" y="1297415"/>
                        <a:pt x="654013" y="1297415"/>
                      </a:cubicBezTo>
                      <a:cubicBezTo>
                        <a:pt x="693171" y="1265533"/>
                        <a:pt x="718181" y="1216977"/>
                        <a:pt x="718181" y="1162611"/>
                      </a:cubicBezTo>
                      <a:cubicBezTo>
                        <a:pt x="718181" y="1066560"/>
                        <a:pt x="640371" y="988800"/>
                        <a:pt x="544421" y="988800"/>
                      </a:cubicBezTo>
                      <a:cubicBezTo>
                        <a:pt x="448472" y="988800"/>
                        <a:pt x="370762" y="1066560"/>
                        <a:pt x="370762" y="1162611"/>
                      </a:cubicBezTo>
                      <a:cubicBezTo>
                        <a:pt x="370762" y="1216977"/>
                        <a:pt x="395672" y="1265533"/>
                        <a:pt x="434829" y="1297415"/>
                      </a:cubicBezTo>
                      <a:cubicBezTo>
                        <a:pt x="434981" y="1297415"/>
                        <a:pt x="434981" y="1297415"/>
                        <a:pt x="435082" y="1297516"/>
                      </a:cubicBezTo>
                      <a:cubicBezTo>
                        <a:pt x="439528" y="1301255"/>
                        <a:pt x="444227" y="1304640"/>
                        <a:pt x="449078" y="1307773"/>
                      </a:cubicBezTo>
                      <a:cubicBezTo>
                        <a:pt x="461861" y="1319899"/>
                        <a:pt x="469844" y="1337128"/>
                        <a:pt x="469844" y="1356177"/>
                      </a:cubicBezTo>
                      <a:cubicBezTo>
                        <a:pt x="469844" y="1393162"/>
                        <a:pt x="439933" y="1423225"/>
                        <a:pt x="402947" y="1423225"/>
                      </a:cubicBezTo>
                      <a:lnTo>
                        <a:pt x="0" y="1423225"/>
                      </a:lnTo>
                      <a:cubicBezTo>
                        <a:pt x="30013" y="1330358"/>
                        <a:pt x="214737" y="1227638"/>
                        <a:pt x="303208" y="1079192"/>
                      </a:cubicBezTo>
                      <a:cubicBezTo>
                        <a:pt x="386324" y="939739"/>
                        <a:pt x="332514" y="822063"/>
                        <a:pt x="346914" y="688977"/>
                      </a:cubicBezTo>
                      <a:cubicBezTo>
                        <a:pt x="354998" y="613794"/>
                        <a:pt x="426190" y="310282"/>
                        <a:pt x="999107" y="55074"/>
                      </a:cubicBezTo>
                      <a:cubicBezTo>
                        <a:pt x="1050543" y="32185"/>
                        <a:pt x="1102585" y="13895"/>
                        <a:pt x="1154931" y="0"/>
                      </a:cubicBezTo>
                      <a:lnTo>
                        <a:pt x="1154931" y="662299"/>
                      </a:lnTo>
                      <a:cubicBezTo>
                        <a:pt x="1154931" y="699335"/>
                        <a:pt x="1184994" y="729196"/>
                        <a:pt x="1221979" y="729196"/>
                      </a:cubicBezTo>
                      <a:cubicBezTo>
                        <a:pt x="1241078" y="729196"/>
                        <a:pt x="1258257" y="721263"/>
                        <a:pt x="1270383" y="708429"/>
                      </a:cubicBezTo>
                      <a:cubicBezTo>
                        <a:pt x="1273516" y="703579"/>
                        <a:pt x="1276952" y="698880"/>
                        <a:pt x="1280640" y="694484"/>
                      </a:cubicBezTo>
                      <a:cubicBezTo>
                        <a:pt x="1280792" y="694333"/>
                        <a:pt x="1280792" y="694333"/>
                        <a:pt x="1280792" y="694181"/>
                      </a:cubicBezTo>
                      <a:cubicBezTo>
                        <a:pt x="1312674" y="655074"/>
                        <a:pt x="1361179" y="630164"/>
                        <a:pt x="1415545" y="630164"/>
                      </a:cubicBezTo>
                      <a:cubicBezTo>
                        <a:pt x="1511646" y="630164"/>
                        <a:pt x="1589356" y="707874"/>
                        <a:pt x="1589356" y="803773"/>
                      </a:cubicBezTo>
                      <a:close/>
                    </a:path>
                  </a:pathLst>
                </a:custGeom>
                <a:solidFill>
                  <a:schemeClr val="accent1"/>
                </a:solidFill>
                <a:ln w="2540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28" name="Freihandform: Form 27">
                  <a:extLst>
                    <a:ext uri="{FF2B5EF4-FFF2-40B4-BE49-F238E27FC236}">
                      <a16:creationId xmlns:a16="http://schemas.microsoft.com/office/drawing/2014/main" id="{390237F4-3344-A2F8-DECF-E06ACC17D269}"/>
                    </a:ext>
                  </a:extLst>
                </p:cNvPr>
                <p:cNvSpPr/>
                <p:nvPr/>
              </p:nvSpPr>
              <p:spPr>
                <a:xfrm>
                  <a:off x="7483990" y="3343566"/>
                  <a:ext cx="1738926" cy="2822265"/>
                </a:xfrm>
                <a:custGeom>
                  <a:avLst/>
                  <a:gdLst>
                    <a:gd name="connsiteX0" fmla="*/ 724747 w 1159121"/>
                    <a:gd name="connsiteY0" fmla="*/ 1042762 h 1881246"/>
                    <a:gd name="connsiteX1" fmla="*/ 898557 w 1159121"/>
                    <a:gd name="connsiteY1" fmla="*/ 1216421 h 1881246"/>
                    <a:gd name="connsiteX2" fmla="*/ 1033311 w 1159121"/>
                    <a:gd name="connsiteY2" fmla="*/ 1152354 h 1881246"/>
                    <a:gd name="connsiteX3" fmla="*/ 1033463 w 1159121"/>
                    <a:gd name="connsiteY3" fmla="*/ 1152101 h 1881246"/>
                    <a:gd name="connsiteX4" fmla="*/ 1043719 w 1159121"/>
                    <a:gd name="connsiteY4" fmla="*/ 1138156 h 1881246"/>
                    <a:gd name="connsiteX5" fmla="*/ 1092124 w 1159121"/>
                    <a:gd name="connsiteY5" fmla="*/ 1117339 h 1881246"/>
                    <a:gd name="connsiteX6" fmla="*/ 1159121 w 1159121"/>
                    <a:gd name="connsiteY6" fmla="*/ 1184236 h 1881246"/>
                    <a:gd name="connsiteX7" fmla="*/ 1159121 w 1159121"/>
                    <a:gd name="connsiteY7" fmla="*/ 1881246 h 1881246"/>
                    <a:gd name="connsiteX8" fmla="*/ 670684 w 1159121"/>
                    <a:gd name="connsiteY8" fmla="*/ 1881246 h 1881246"/>
                    <a:gd name="connsiteX9" fmla="*/ 746827 w 1159121"/>
                    <a:gd name="connsiteY9" fmla="*/ 1656556 h 1881246"/>
                    <a:gd name="connsiteX10" fmla="*/ 643298 w 1159121"/>
                    <a:gd name="connsiteY10" fmla="*/ 1391596 h 1881246"/>
                    <a:gd name="connsiteX11" fmla="*/ 442305 w 1159121"/>
                    <a:gd name="connsiteY11" fmla="*/ 1400185 h 1881246"/>
                    <a:gd name="connsiteX12" fmla="*/ 186288 w 1159121"/>
                    <a:gd name="connsiteY12" fmla="*/ 1299234 h 1881246"/>
                    <a:gd name="connsiteX13" fmla="*/ 224283 w 1159121"/>
                    <a:gd name="connsiteY13" fmla="*/ 1029928 h 1881246"/>
                    <a:gd name="connsiteX14" fmla="*/ 162338 w 1159121"/>
                    <a:gd name="connsiteY14" fmla="*/ 973592 h 1881246"/>
                    <a:gd name="connsiteX15" fmla="*/ 198970 w 1159121"/>
                    <a:gd name="connsiteY15" fmla="*/ 859503 h 1881246"/>
                    <a:gd name="connsiteX16" fmla="*/ 132730 w 1159121"/>
                    <a:gd name="connsiteY16" fmla="*/ 739756 h 1881246"/>
                    <a:gd name="connsiteX17" fmla="*/ 108679 w 1159121"/>
                    <a:gd name="connsiteY17" fmla="*/ 595705 h 1881246"/>
                    <a:gd name="connsiteX18" fmla="*/ 351 w 1159121"/>
                    <a:gd name="connsiteY18" fmla="*/ 466459 h 1881246"/>
                    <a:gd name="connsiteX19" fmla="*/ 4191 w 1159121"/>
                    <a:gd name="connsiteY19" fmla="*/ 434425 h 1881246"/>
                    <a:gd name="connsiteX20" fmla="*/ 407138 w 1159121"/>
                    <a:gd name="connsiteY20" fmla="*/ 434425 h 1881246"/>
                    <a:gd name="connsiteX21" fmla="*/ 474035 w 1159121"/>
                    <a:gd name="connsiteY21" fmla="*/ 367377 h 1881246"/>
                    <a:gd name="connsiteX22" fmla="*/ 453269 w 1159121"/>
                    <a:gd name="connsiteY22" fmla="*/ 318973 h 1881246"/>
                    <a:gd name="connsiteX23" fmla="*/ 439273 w 1159121"/>
                    <a:gd name="connsiteY23" fmla="*/ 308716 h 1881246"/>
                    <a:gd name="connsiteX24" fmla="*/ 439020 w 1159121"/>
                    <a:gd name="connsiteY24" fmla="*/ 308615 h 1881246"/>
                    <a:gd name="connsiteX25" fmla="*/ 374953 w 1159121"/>
                    <a:gd name="connsiteY25" fmla="*/ 173810 h 1881246"/>
                    <a:gd name="connsiteX26" fmla="*/ 548612 w 1159121"/>
                    <a:gd name="connsiteY26" fmla="*/ 0 h 1881246"/>
                    <a:gd name="connsiteX27" fmla="*/ 722372 w 1159121"/>
                    <a:gd name="connsiteY27" fmla="*/ 173810 h 1881246"/>
                    <a:gd name="connsiteX28" fmla="*/ 658203 w 1159121"/>
                    <a:gd name="connsiteY28" fmla="*/ 308615 h 1881246"/>
                    <a:gd name="connsiteX29" fmla="*/ 657900 w 1159121"/>
                    <a:gd name="connsiteY29" fmla="*/ 308716 h 1881246"/>
                    <a:gd name="connsiteX30" fmla="*/ 644258 w 1159121"/>
                    <a:gd name="connsiteY30" fmla="*/ 318720 h 1881246"/>
                    <a:gd name="connsiteX31" fmla="*/ 623189 w 1159121"/>
                    <a:gd name="connsiteY31" fmla="*/ 367377 h 1881246"/>
                    <a:gd name="connsiteX32" fmla="*/ 690086 w 1159121"/>
                    <a:gd name="connsiteY32" fmla="*/ 434425 h 1881246"/>
                    <a:gd name="connsiteX33" fmla="*/ 1159121 w 1159121"/>
                    <a:gd name="connsiteY33" fmla="*/ 434425 h 1881246"/>
                    <a:gd name="connsiteX34" fmla="*/ 1159121 w 1159121"/>
                    <a:gd name="connsiteY34" fmla="*/ 901288 h 1881246"/>
                    <a:gd name="connsiteX35" fmla="*/ 1092124 w 1159121"/>
                    <a:gd name="connsiteY35" fmla="*/ 968185 h 1881246"/>
                    <a:gd name="connsiteX36" fmla="*/ 1043416 w 1159121"/>
                    <a:gd name="connsiteY36" fmla="*/ 947116 h 1881246"/>
                    <a:gd name="connsiteX37" fmla="*/ 1033463 w 1159121"/>
                    <a:gd name="connsiteY37" fmla="*/ 933474 h 1881246"/>
                    <a:gd name="connsiteX38" fmla="*/ 1033311 w 1159121"/>
                    <a:gd name="connsiteY38" fmla="*/ 933171 h 1881246"/>
                    <a:gd name="connsiteX39" fmla="*/ 898557 w 1159121"/>
                    <a:gd name="connsiteY39" fmla="*/ 869002 h 1881246"/>
                    <a:gd name="connsiteX40" fmla="*/ 724747 w 1159121"/>
                    <a:gd name="connsiteY40" fmla="*/ 1042762 h 188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59121" h="1881246">
                      <a:moveTo>
                        <a:pt x="724747" y="1042762"/>
                      </a:moveTo>
                      <a:cubicBezTo>
                        <a:pt x="724747" y="1138712"/>
                        <a:pt x="802456" y="1216421"/>
                        <a:pt x="898557" y="1216421"/>
                      </a:cubicBezTo>
                      <a:cubicBezTo>
                        <a:pt x="952924" y="1216421"/>
                        <a:pt x="1001429" y="1191512"/>
                        <a:pt x="1033311" y="1152354"/>
                      </a:cubicBezTo>
                      <a:cubicBezTo>
                        <a:pt x="1033311" y="1152253"/>
                        <a:pt x="1033311" y="1152253"/>
                        <a:pt x="1033463" y="1152101"/>
                      </a:cubicBezTo>
                      <a:cubicBezTo>
                        <a:pt x="1037151" y="1147655"/>
                        <a:pt x="1040587" y="1142956"/>
                        <a:pt x="1043719" y="1138156"/>
                      </a:cubicBezTo>
                      <a:cubicBezTo>
                        <a:pt x="1055795" y="1125322"/>
                        <a:pt x="1073025" y="1117339"/>
                        <a:pt x="1092124" y="1117339"/>
                      </a:cubicBezTo>
                      <a:cubicBezTo>
                        <a:pt x="1129109" y="1117339"/>
                        <a:pt x="1159121" y="1147251"/>
                        <a:pt x="1159121" y="1184236"/>
                      </a:cubicBezTo>
                      <a:lnTo>
                        <a:pt x="1159121" y="1881246"/>
                      </a:lnTo>
                      <a:lnTo>
                        <a:pt x="670684" y="1881246"/>
                      </a:lnTo>
                      <a:cubicBezTo>
                        <a:pt x="670684" y="1881246"/>
                        <a:pt x="761782" y="1856842"/>
                        <a:pt x="746827" y="1656556"/>
                      </a:cubicBezTo>
                      <a:cubicBezTo>
                        <a:pt x="732275" y="1461575"/>
                        <a:pt x="643298" y="1391596"/>
                        <a:pt x="643298" y="1391596"/>
                      </a:cubicBezTo>
                      <a:lnTo>
                        <a:pt x="442305" y="1400185"/>
                      </a:lnTo>
                      <a:cubicBezTo>
                        <a:pt x="442305" y="1400185"/>
                        <a:pt x="261067" y="1412867"/>
                        <a:pt x="186288" y="1299234"/>
                      </a:cubicBezTo>
                      <a:cubicBezTo>
                        <a:pt x="106355" y="1177819"/>
                        <a:pt x="249648" y="1121482"/>
                        <a:pt x="224283" y="1029928"/>
                      </a:cubicBezTo>
                      <a:cubicBezTo>
                        <a:pt x="211854" y="984960"/>
                        <a:pt x="180730" y="1012901"/>
                        <a:pt x="162338" y="973592"/>
                      </a:cubicBezTo>
                      <a:cubicBezTo>
                        <a:pt x="143896" y="934282"/>
                        <a:pt x="211500" y="912101"/>
                        <a:pt x="198970" y="859503"/>
                      </a:cubicBezTo>
                      <a:cubicBezTo>
                        <a:pt x="186439" y="806855"/>
                        <a:pt x="93319" y="810189"/>
                        <a:pt x="132730" y="739756"/>
                      </a:cubicBezTo>
                      <a:cubicBezTo>
                        <a:pt x="181033" y="653507"/>
                        <a:pt x="179214" y="629861"/>
                        <a:pt x="108679" y="595705"/>
                      </a:cubicBezTo>
                      <a:cubicBezTo>
                        <a:pt x="62700" y="573474"/>
                        <a:pt x="7980" y="541440"/>
                        <a:pt x="351" y="466459"/>
                      </a:cubicBezTo>
                      <a:cubicBezTo>
                        <a:pt x="-710" y="455848"/>
                        <a:pt x="654" y="445187"/>
                        <a:pt x="4191" y="434425"/>
                      </a:cubicBezTo>
                      <a:lnTo>
                        <a:pt x="407138" y="434425"/>
                      </a:lnTo>
                      <a:cubicBezTo>
                        <a:pt x="444124" y="434425"/>
                        <a:pt x="474035" y="404362"/>
                        <a:pt x="474035" y="367377"/>
                      </a:cubicBezTo>
                      <a:cubicBezTo>
                        <a:pt x="474035" y="348328"/>
                        <a:pt x="466052" y="331099"/>
                        <a:pt x="453269" y="318973"/>
                      </a:cubicBezTo>
                      <a:cubicBezTo>
                        <a:pt x="448418" y="315840"/>
                        <a:pt x="443719" y="312455"/>
                        <a:pt x="439273" y="308716"/>
                      </a:cubicBezTo>
                      <a:cubicBezTo>
                        <a:pt x="439172" y="308615"/>
                        <a:pt x="439172" y="308615"/>
                        <a:pt x="439020" y="308615"/>
                      </a:cubicBezTo>
                      <a:cubicBezTo>
                        <a:pt x="399862" y="276733"/>
                        <a:pt x="374953" y="228177"/>
                        <a:pt x="374953" y="173810"/>
                      </a:cubicBezTo>
                      <a:cubicBezTo>
                        <a:pt x="374953" y="77760"/>
                        <a:pt x="452662" y="0"/>
                        <a:pt x="548612" y="0"/>
                      </a:cubicBezTo>
                      <a:cubicBezTo>
                        <a:pt x="644561" y="0"/>
                        <a:pt x="722372" y="77760"/>
                        <a:pt x="722372" y="173810"/>
                      </a:cubicBezTo>
                      <a:cubicBezTo>
                        <a:pt x="722372" y="228177"/>
                        <a:pt x="697361" y="276733"/>
                        <a:pt x="658203" y="308615"/>
                      </a:cubicBezTo>
                      <a:cubicBezTo>
                        <a:pt x="658203" y="308615"/>
                        <a:pt x="658052" y="308615"/>
                        <a:pt x="657900" y="308716"/>
                      </a:cubicBezTo>
                      <a:cubicBezTo>
                        <a:pt x="653656" y="312303"/>
                        <a:pt x="649109" y="315688"/>
                        <a:pt x="644258" y="318720"/>
                      </a:cubicBezTo>
                      <a:cubicBezTo>
                        <a:pt x="631323" y="330947"/>
                        <a:pt x="623189" y="348177"/>
                        <a:pt x="623189" y="367377"/>
                      </a:cubicBezTo>
                      <a:cubicBezTo>
                        <a:pt x="623189" y="404362"/>
                        <a:pt x="653201" y="434425"/>
                        <a:pt x="690086" y="434425"/>
                      </a:cubicBezTo>
                      <a:lnTo>
                        <a:pt x="1159121" y="434425"/>
                      </a:lnTo>
                      <a:lnTo>
                        <a:pt x="1159121" y="901288"/>
                      </a:lnTo>
                      <a:cubicBezTo>
                        <a:pt x="1159121" y="938173"/>
                        <a:pt x="1129109" y="968185"/>
                        <a:pt x="1092124" y="968185"/>
                      </a:cubicBezTo>
                      <a:cubicBezTo>
                        <a:pt x="1072873" y="968185"/>
                        <a:pt x="1055644" y="960101"/>
                        <a:pt x="1043416" y="947116"/>
                      </a:cubicBezTo>
                      <a:cubicBezTo>
                        <a:pt x="1040435" y="942316"/>
                        <a:pt x="1036999" y="937718"/>
                        <a:pt x="1033463" y="933474"/>
                      </a:cubicBezTo>
                      <a:cubicBezTo>
                        <a:pt x="1033311" y="933322"/>
                        <a:pt x="1033311" y="933171"/>
                        <a:pt x="1033311" y="933171"/>
                      </a:cubicBezTo>
                      <a:cubicBezTo>
                        <a:pt x="1001429" y="894063"/>
                        <a:pt x="952924" y="869002"/>
                        <a:pt x="898557" y="869002"/>
                      </a:cubicBezTo>
                      <a:cubicBezTo>
                        <a:pt x="802456" y="869002"/>
                        <a:pt x="724747" y="946863"/>
                        <a:pt x="724747" y="1042762"/>
                      </a:cubicBezTo>
                      <a:close/>
                    </a:path>
                  </a:pathLst>
                </a:custGeom>
                <a:solidFill>
                  <a:schemeClr val="accent2"/>
                </a:solidFill>
                <a:ln w="2540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29" name="Freihandform: Form 28">
                  <a:extLst>
                    <a:ext uri="{FF2B5EF4-FFF2-40B4-BE49-F238E27FC236}">
                      <a16:creationId xmlns:a16="http://schemas.microsoft.com/office/drawing/2014/main" id="{2B70C358-8002-C2A9-9E05-A06F1E3C9984}"/>
                    </a:ext>
                  </a:extLst>
                </p:cNvPr>
                <p:cNvSpPr/>
                <p:nvPr/>
              </p:nvSpPr>
              <p:spPr>
                <a:xfrm>
                  <a:off x="9222917" y="1808172"/>
                  <a:ext cx="2029713" cy="2838775"/>
                </a:xfrm>
                <a:custGeom>
                  <a:avLst/>
                  <a:gdLst>
                    <a:gd name="connsiteX0" fmla="*/ 702922 w 1352952"/>
                    <a:gd name="connsiteY0" fmla="*/ 1524926 h 1892251"/>
                    <a:gd name="connsiteX1" fmla="*/ 723688 w 1352952"/>
                    <a:gd name="connsiteY1" fmla="*/ 1573279 h 1892251"/>
                    <a:gd name="connsiteX2" fmla="*/ 737634 w 1352952"/>
                    <a:gd name="connsiteY2" fmla="*/ 1583536 h 1892251"/>
                    <a:gd name="connsiteX3" fmla="*/ 737937 w 1352952"/>
                    <a:gd name="connsiteY3" fmla="*/ 1583688 h 1892251"/>
                    <a:gd name="connsiteX4" fmla="*/ 801954 w 1352952"/>
                    <a:gd name="connsiteY4" fmla="*/ 1718492 h 1892251"/>
                    <a:gd name="connsiteX5" fmla="*/ 628345 w 1352952"/>
                    <a:gd name="connsiteY5" fmla="*/ 1892252 h 1892251"/>
                    <a:gd name="connsiteX6" fmla="*/ 454535 w 1352952"/>
                    <a:gd name="connsiteY6" fmla="*/ 1718492 h 1892251"/>
                    <a:gd name="connsiteX7" fmla="*/ 518754 w 1352952"/>
                    <a:gd name="connsiteY7" fmla="*/ 1583688 h 1892251"/>
                    <a:gd name="connsiteX8" fmla="*/ 519006 w 1352952"/>
                    <a:gd name="connsiteY8" fmla="*/ 1583536 h 1892251"/>
                    <a:gd name="connsiteX9" fmla="*/ 532699 w 1352952"/>
                    <a:gd name="connsiteY9" fmla="*/ 1573582 h 1892251"/>
                    <a:gd name="connsiteX10" fmla="*/ 553768 w 1352952"/>
                    <a:gd name="connsiteY10" fmla="*/ 1524926 h 1892251"/>
                    <a:gd name="connsiteX11" fmla="*/ 486872 w 1352952"/>
                    <a:gd name="connsiteY11" fmla="*/ 1457877 h 1892251"/>
                    <a:gd name="connsiteX12" fmla="*/ 0 w 1352952"/>
                    <a:gd name="connsiteY12" fmla="*/ 1457877 h 1892251"/>
                    <a:gd name="connsiteX13" fmla="*/ 0 w 1352952"/>
                    <a:gd name="connsiteY13" fmla="*/ 979898 h 1892251"/>
                    <a:gd name="connsiteX14" fmla="*/ 67049 w 1352952"/>
                    <a:gd name="connsiteY14" fmla="*/ 913001 h 1892251"/>
                    <a:gd name="connsiteX15" fmla="*/ 115756 w 1352952"/>
                    <a:gd name="connsiteY15" fmla="*/ 934071 h 1892251"/>
                    <a:gd name="connsiteX16" fmla="*/ 125710 w 1352952"/>
                    <a:gd name="connsiteY16" fmla="*/ 947763 h 1892251"/>
                    <a:gd name="connsiteX17" fmla="*/ 125861 w 1352952"/>
                    <a:gd name="connsiteY17" fmla="*/ 948016 h 1892251"/>
                    <a:gd name="connsiteX18" fmla="*/ 260615 w 1352952"/>
                    <a:gd name="connsiteY18" fmla="*/ 1012235 h 1892251"/>
                    <a:gd name="connsiteX19" fmla="*/ 434425 w 1352952"/>
                    <a:gd name="connsiteY19" fmla="*/ 838425 h 1892251"/>
                    <a:gd name="connsiteX20" fmla="*/ 260615 w 1352952"/>
                    <a:gd name="connsiteY20" fmla="*/ 664816 h 1892251"/>
                    <a:gd name="connsiteX21" fmla="*/ 125861 w 1352952"/>
                    <a:gd name="connsiteY21" fmla="*/ 728833 h 1892251"/>
                    <a:gd name="connsiteX22" fmla="*/ 125710 w 1352952"/>
                    <a:gd name="connsiteY22" fmla="*/ 729136 h 1892251"/>
                    <a:gd name="connsiteX23" fmla="*/ 115453 w 1352952"/>
                    <a:gd name="connsiteY23" fmla="*/ 743081 h 1892251"/>
                    <a:gd name="connsiteX24" fmla="*/ 67049 w 1352952"/>
                    <a:gd name="connsiteY24" fmla="*/ 763848 h 1892251"/>
                    <a:gd name="connsiteX25" fmla="*/ 0 w 1352952"/>
                    <a:gd name="connsiteY25" fmla="*/ 696951 h 1892251"/>
                    <a:gd name="connsiteX26" fmla="*/ 0 w 1352952"/>
                    <a:gd name="connsiteY26" fmla="*/ 34652 h 1892251"/>
                    <a:gd name="connsiteX27" fmla="*/ 1328185 w 1352952"/>
                    <a:gd name="connsiteY27" fmla="*/ 814728 h 1892251"/>
                    <a:gd name="connsiteX28" fmla="*/ 1238097 w 1352952"/>
                    <a:gd name="connsiteY28" fmla="*/ 1457877 h 1892251"/>
                    <a:gd name="connsiteX29" fmla="*/ 769819 w 1352952"/>
                    <a:gd name="connsiteY29" fmla="*/ 1457877 h 1892251"/>
                    <a:gd name="connsiteX30" fmla="*/ 702922 w 1352952"/>
                    <a:gd name="connsiteY30" fmla="*/ 1524926 h 189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2952" h="1892251">
                      <a:moveTo>
                        <a:pt x="702922" y="1524926"/>
                      </a:moveTo>
                      <a:cubicBezTo>
                        <a:pt x="702922" y="1543974"/>
                        <a:pt x="710905" y="1561203"/>
                        <a:pt x="723688" y="1573279"/>
                      </a:cubicBezTo>
                      <a:cubicBezTo>
                        <a:pt x="728539" y="1576412"/>
                        <a:pt x="733238" y="1579848"/>
                        <a:pt x="737634" y="1583536"/>
                      </a:cubicBezTo>
                      <a:cubicBezTo>
                        <a:pt x="737785" y="1583688"/>
                        <a:pt x="737785" y="1583688"/>
                        <a:pt x="737937" y="1583688"/>
                      </a:cubicBezTo>
                      <a:cubicBezTo>
                        <a:pt x="777044" y="1615570"/>
                        <a:pt x="801954" y="1664126"/>
                        <a:pt x="801954" y="1718492"/>
                      </a:cubicBezTo>
                      <a:cubicBezTo>
                        <a:pt x="801954" y="1814542"/>
                        <a:pt x="724244" y="1892252"/>
                        <a:pt x="628345" y="1892252"/>
                      </a:cubicBezTo>
                      <a:cubicBezTo>
                        <a:pt x="532396" y="1892252"/>
                        <a:pt x="454535" y="1814542"/>
                        <a:pt x="454535" y="1718492"/>
                      </a:cubicBezTo>
                      <a:cubicBezTo>
                        <a:pt x="454535" y="1664126"/>
                        <a:pt x="479596" y="1615570"/>
                        <a:pt x="518754" y="1583688"/>
                      </a:cubicBezTo>
                      <a:cubicBezTo>
                        <a:pt x="518754" y="1583688"/>
                        <a:pt x="518855" y="1583688"/>
                        <a:pt x="519006" y="1583536"/>
                      </a:cubicBezTo>
                      <a:cubicBezTo>
                        <a:pt x="523301" y="1579999"/>
                        <a:pt x="527848" y="1576564"/>
                        <a:pt x="532699" y="1573582"/>
                      </a:cubicBezTo>
                      <a:cubicBezTo>
                        <a:pt x="545634" y="1561355"/>
                        <a:pt x="553768" y="1544126"/>
                        <a:pt x="553768" y="1524926"/>
                      </a:cubicBezTo>
                      <a:cubicBezTo>
                        <a:pt x="553768" y="1487890"/>
                        <a:pt x="523705" y="1457877"/>
                        <a:pt x="486872" y="1457877"/>
                      </a:cubicBezTo>
                      <a:lnTo>
                        <a:pt x="0" y="1457877"/>
                      </a:lnTo>
                      <a:lnTo>
                        <a:pt x="0" y="979898"/>
                      </a:lnTo>
                      <a:cubicBezTo>
                        <a:pt x="0" y="943065"/>
                        <a:pt x="30063" y="913001"/>
                        <a:pt x="67049" y="913001"/>
                      </a:cubicBezTo>
                      <a:cubicBezTo>
                        <a:pt x="86248" y="913001"/>
                        <a:pt x="103478" y="921136"/>
                        <a:pt x="115756" y="934071"/>
                      </a:cubicBezTo>
                      <a:cubicBezTo>
                        <a:pt x="118737" y="938921"/>
                        <a:pt x="122122" y="943469"/>
                        <a:pt x="125710" y="947763"/>
                      </a:cubicBezTo>
                      <a:cubicBezTo>
                        <a:pt x="125861" y="947915"/>
                        <a:pt x="125861" y="948016"/>
                        <a:pt x="125861" y="948016"/>
                      </a:cubicBezTo>
                      <a:cubicBezTo>
                        <a:pt x="157743" y="987174"/>
                        <a:pt x="206248" y="1012235"/>
                        <a:pt x="260615" y="1012235"/>
                      </a:cubicBezTo>
                      <a:cubicBezTo>
                        <a:pt x="356716" y="1012235"/>
                        <a:pt x="434425" y="934374"/>
                        <a:pt x="434425" y="838425"/>
                      </a:cubicBezTo>
                      <a:cubicBezTo>
                        <a:pt x="434425" y="742526"/>
                        <a:pt x="356716" y="664816"/>
                        <a:pt x="260615" y="664816"/>
                      </a:cubicBezTo>
                      <a:cubicBezTo>
                        <a:pt x="206248" y="664816"/>
                        <a:pt x="157743" y="689726"/>
                        <a:pt x="125861" y="728833"/>
                      </a:cubicBezTo>
                      <a:cubicBezTo>
                        <a:pt x="125861" y="728985"/>
                        <a:pt x="125861" y="728985"/>
                        <a:pt x="125710" y="729136"/>
                      </a:cubicBezTo>
                      <a:cubicBezTo>
                        <a:pt x="122021" y="733532"/>
                        <a:pt x="118585" y="738231"/>
                        <a:pt x="115453" y="743081"/>
                      </a:cubicBezTo>
                      <a:cubicBezTo>
                        <a:pt x="103326" y="755915"/>
                        <a:pt x="86147" y="763848"/>
                        <a:pt x="67049" y="763848"/>
                      </a:cubicBezTo>
                      <a:cubicBezTo>
                        <a:pt x="30063" y="763848"/>
                        <a:pt x="0" y="733987"/>
                        <a:pt x="0" y="696951"/>
                      </a:cubicBezTo>
                      <a:lnTo>
                        <a:pt x="0" y="34652"/>
                      </a:lnTo>
                      <a:cubicBezTo>
                        <a:pt x="588126" y="-121879"/>
                        <a:pt x="1208034" y="271822"/>
                        <a:pt x="1328185" y="814728"/>
                      </a:cubicBezTo>
                      <a:cubicBezTo>
                        <a:pt x="1386341" y="1077515"/>
                        <a:pt x="1336320" y="1276134"/>
                        <a:pt x="1238097" y="1457877"/>
                      </a:cubicBezTo>
                      <a:lnTo>
                        <a:pt x="769819" y="1457877"/>
                      </a:lnTo>
                      <a:cubicBezTo>
                        <a:pt x="732783" y="1457877"/>
                        <a:pt x="702922" y="1487890"/>
                        <a:pt x="702922" y="1524926"/>
                      </a:cubicBezTo>
                      <a:close/>
                    </a:path>
                  </a:pathLst>
                </a:custGeom>
                <a:solidFill>
                  <a:schemeClr val="accent4"/>
                </a:solidFill>
                <a:ln w="2540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30" name="Freihandform: Form 29">
                  <a:extLst>
                    <a:ext uri="{FF2B5EF4-FFF2-40B4-BE49-F238E27FC236}">
                      <a16:creationId xmlns:a16="http://schemas.microsoft.com/office/drawing/2014/main" id="{D48EAF22-5BF1-800C-75C4-A374F04F8D7E}"/>
                    </a:ext>
                  </a:extLst>
                </p:cNvPr>
                <p:cNvSpPr/>
                <p:nvPr/>
              </p:nvSpPr>
              <p:spPr>
                <a:xfrm>
                  <a:off x="8571263" y="3995295"/>
                  <a:ext cx="2509060" cy="2170536"/>
                </a:xfrm>
                <a:custGeom>
                  <a:avLst/>
                  <a:gdLst>
                    <a:gd name="connsiteX0" fmla="*/ 1297364 w 1672471"/>
                    <a:gd name="connsiteY0" fmla="*/ 1446821 h 1446821"/>
                    <a:gd name="connsiteX1" fmla="*/ 434375 w 1672471"/>
                    <a:gd name="connsiteY1" fmla="*/ 1446821 h 1446821"/>
                    <a:gd name="connsiteX2" fmla="*/ 434375 w 1672471"/>
                    <a:gd name="connsiteY2" fmla="*/ 749811 h 1446821"/>
                    <a:gd name="connsiteX3" fmla="*/ 367377 w 1672471"/>
                    <a:gd name="connsiteY3" fmla="*/ 682914 h 1446821"/>
                    <a:gd name="connsiteX4" fmla="*/ 318973 w 1672471"/>
                    <a:gd name="connsiteY4" fmla="*/ 703731 h 1446821"/>
                    <a:gd name="connsiteX5" fmla="*/ 308716 w 1672471"/>
                    <a:gd name="connsiteY5" fmla="*/ 717676 h 1446821"/>
                    <a:gd name="connsiteX6" fmla="*/ 308564 w 1672471"/>
                    <a:gd name="connsiteY6" fmla="*/ 717929 h 1446821"/>
                    <a:gd name="connsiteX7" fmla="*/ 173811 w 1672471"/>
                    <a:gd name="connsiteY7" fmla="*/ 781996 h 1446821"/>
                    <a:gd name="connsiteX8" fmla="*/ 0 w 1672471"/>
                    <a:gd name="connsiteY8" fmla="*/ 608337 h 1446821"/>
                    <a:gd name="connsiteX9" fmla="*/ 173811 w 1672471"/>
                    <a:gd name="connsiteY9" fmla="*/ 434577 h 1446821"/>
                    <a:gd name="connsiteX10" fmla="*/ 308564 w 1672471"/>
                    <a:gd name="connsiteY10" fmla="*/ 498745 h 1446821"/>
                    <a:gd name="connsiteX11" fmla="*/ 308716 w 1672471"/>
                    <a:gd name="connsiteY11" fmla="*/ 499049 h 1446821"/>
                    <a:gd name="connsiteX12" fmla="*/ 318670 w 1672471"/>
                    <a:gd name="connsiteY12" fmla="*/ 512691 h 1446821"/>
                    <a:gd name="connsiteX13" fmla="*/ 367377 w 1672471"/>
                    <a:gd name="connsiteY13" fmla="*/ 533760 h 1446821"/>
                    <a:gd name="connsiteX14" fmla="*/ 434375 w 1672471"/>
                    <a:gd name="connsiteY14" fmla="*/ 466863 h 1446821"/>
                    <a:gd name="connsiteX15" fmla="*/ 434375 w 1672471"/>
                    <a:gd name="connsiteY15" fmla="*/ 0 h 1446821"/>
                    <a:gd name="connsiteX16" fmla="*/ 921246 w 1672471"/>
                    <a:gd name="connsiteY16" fmla="*/ 0 h 1446821"/>
                    <a:gd name="connsiteX17" fmla="*/ 988143 w 1672471"/>
                    <a:gd name="connsiteY17" fmla="*/ 67049 h 1446821"/>
                    <a:gd name="connsiteX18" fmla="*/ 967074 w 1672471"/>
                    <a:gd name="connsiteY18" fmla="*/ 115705 h 1446821"/>
                    <a:gd name="connsiteX19" fmla="*/ 953381 w 1672471"/>
                    <a:gd name="connsiteY19" fmla="*/ 125659 h 1446821"/>
                    <a:gd name="connsiteX20" fmla="*/ 953129 w 1672471"/>
                    <a:gd name="connsiteY20" fmla="*/ 125811 h 1446821"/>
                    <a:gd name="connsiteX21" fmla="*/ 888910 w 1672471"/>
                    <a:gd name="connsiteY21" fmla="*/ 260615 h 1446821"/>
                    <a:gd name="connsiteX22" fmla="*/ 1062720 w 1672471"/>
                    <a:gd name="connsiteY22" fmla="*/ 434375 h 1446821"/>
                    <a:gd name="connsiteX23" fmla="*/ 1236328 w 1672471"/>
                    <a:gd name="connsiteY23" fmla="*/ 260615 h 1446821"/>
                    <a:gd name="connsiteX24" fmla="*/ 1172312 w 1672471"/>
                    <a:gd name="connsiteY24" fmla="*/ 125811 h 1446821"/>
                    <a:gd name="connsiteX25" fmla="*/ 1172009 w 1672471"/>
                    <a:gd name="connsiteY25" fmla="*/ 125659 h 1446821"/>
                    <a:gd name="connsiteX26" fmla="*/ 1158063 w 1672471"/>
                    <a:gd name="connsiteY26" fmla="*/ 115402 h 1446821"/>
                    <a:gd name="connsiteX27" fmla="*/ 1137297 w 1672471"/>
                    <a:gd name="connsiteY27" fmla="*/ 67049 h 1446821"/>
                    <a:gd name="connsiteX28" fmla="*/ 1204194 w 1672471"/>
                    <a:gd name="connsiteY28" fmla="*/ 0 h 1446821"/>
                    <a:gd name="connsiteX29" fmla="*/ 1672472 w 1672471"/>
                    <a:gd name="connsiteY29" fmla="*/ 0 h 1446821"/>
                    <a:gd name="connsiteX30" fmla="*/ 1195756 w 1672471"/>
                    <a:gd name="connsiteY30" fmla="*/ 694383 h 1446821"/>
                    <a:gd name="connsiteX31" fmla="*/ 1297364 w 1672471"/>
                    <a:gd name="connsiteY31" fmla="*/ 1446821 h 144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72471" h="1446821">
                      <a:moveTo>
                        <a:pt x="1297364" y="1446821"/>
                      </a:moveTo>
                      <a:lnTo>
                        <a:pt x="434375" y="1446821"/>
                      </a:lnTo>
                      <a:lnTo>
                        <a:pt x="434375" y="749811"/>
                      </a:lnTo>
                      <a:cubicBezTo>
                        <a:pt x="434375" y="712825"/>
                        <a:pt x="404362" y="682914"/>
                        <a:pt x="367377" y="682914"/>
                      </a:cubicBezTo>
                      <a:cubicBezTo>
                        <a:pt x="348278" y="682914"/>
                        <a:pt x="331049" y="690897"/>
                        <a:pt x="318973" y="703731"/>
                      </a:cubicBezTo>
                      <a:cubicBezTo>
                        <a:pt x="315840" y="708531"/>
                        <a:pt x="312404" y="713229"/>
                        <a:pt x="308716" y="717676"/>
                      </a:cubicBezTo>
                      <a:cubicBezTo>
                        <a:pt x="308564" y="717827"/>
                        <a:pt x="308564" y="717827"/>
                        <a:pt x="308564" y="717929"/>
                      </a:cubicBezTo>
                      <a:cubicBezTo>
                        <a:pt x="276682" y="757086"/>
                        <a:pt x="228177" y="781996"/>
                        <a:pt x="173811" y="781996"/>
                      </a:cubicBezTo>
                      <a:cubicBezTo>
                        <a:pt x="77710" y="781996"/>
                        <a:pt x="0" y="704286"/>
                        <a:pt x="0" y="608337"/>
                      </a:cubicBezTo>
                      <a:cubicBezTo>
                        <a:pt x="0" y="512438"/>
                        <a:pt x="77710" y="434577"/>
                        <a:pt x="173811" y="434577"/>
                      </a:cubicBezTo>
                      <a:cubicBezTo>
                        <a:pt x="228177" y="434577"/>
                        <a:pt x="276682" y="459638"/>
                        <a:pt x="308564" y="498745"/>
                      </a:cubicBezTo>
                      <a:cubicBezTo>
                        <a:pt x="308564" y="498745"/>
                        <a:pt x="308564" y="498897"/>
                        <a:pt x="308716" y="499049"/>
                      </a:cubicBezTo>
                      <a:cubicBezTo>
                        <a:pt x="312253" y="503293"/>
                        <a:pt x="315689" y="507891"/>
                        <a:pt x="318670" y="512691"/>
                      </a:cubicBezTo>
                      <a:cubicBezTo>
                        <a:pt x="330897" y="525676"/>
                        <a:pt x="348126" y="533760"/>
                        <a:pt x="367377" y="533760"/>
                      </a:cubicBezTo>
                      <a:cubicBezTo>
                        <a:pt x="404362" y="533760"/>
                        <a:pt x="434375" y="503747"/>
                        <a:pt x="434375" y="466863"/>
                      </a:cubicBezTo>
                      <a:lnTo>
                        <a:pt x="434375" y="0"/>
                      </a:lnTo>
                      <a:lnTo>
                        <a:pt x="921246" y="0"/>
                      </a:lnTo>
                      <a:cubicBezTo>
                        <a:pt x="958080" y="0"/>
                        <a:pt x="988143" y="30013"/>
                        <a:pt x="988143" y="67049"/>
                      </a:cubicBezTo>
                      <a:cubicBezTo>
                        <a:pt x="988143" y="86248"/>
                        <a:pt x="980009" y="103478"/>
                        <a:pt x="967074" y="115705"/>
                      </a:cubicBezTo>
                      <a:cubicBezTo>
                        <a:pt x="962223" y="118686"/>
                        <a:pt x="957676" y="122122"/>
                        <a:pt x="953381" y="125659"/>
                      </a:cubicBezTo>
                      <a:cubicBezTo>
                        <a:pt x="953230" y="125811"/>
                        <a:pt x="953129" y="125811"/>
                        <a:pt x="953129" y="125811"/>
                      </a:cubicBezTo>
                      <a:cubicBezTo>
                        <a:pt x="913971" y="157693"/>
                        <a:pt x="888910" y="206248"/>
                        <a:pt x="888910" y="260615"/>
                      </a:cubicBezTo>
                      <a:cubicBezTo>
                        <a:pt x="888910" y="356665"/>
                        <a:pt x="966771" y="434375"/>
                        <a:pt x="1062720" y="434375"/>
                      </a:cubicBezTo>
                      <a:cubicBezTo>
                        <a:pt x="1158619" y="434375"/>
                        <a:pt x="1236328" y="356665"/>
                        <a:pt x="1236328" y="260615"/>
                      </a:cubicBezTo>
                      <a:cubicBezTo>
                        <a:pt x="1236328" y="206248"/>
                        <a:pt x="1211419" y="157693"/>
                        <a:pt x="1172312" y="125811"/>
                      </a:cubicBezTo>
                      <a:cubicBezTo>
                        <a:pt x="1172160" y="125811"/>
                        <a:pt x="1172160" y="125811"/>
                        <a:pt x="1172009" y="125659"/>
                      </a:cubicBezTo>
                      <a:cubicBezTo>
                        <a:pt x="1167613" y="121971"/>
                        <a:pt x="1162914" y="118535"/>
                        <a:pt x="1158063" y="115402"/>
                      </a:cubicBezTo>
                      <a:cubicBezTo>
                        <a:pt x="1145280" y="103326"/>
                        <a:pt x="1137297" y="86097"/>
                        <a:pt x="1137297" y="67049"/>
                      </a:cubicBezTo>
                      <a:cubicBezTo>
                        <a:pt x="1137297" y="30013"/>
                        <a:pt x="1167158" y="0"/>
                        <a:pt x="1204194" y="0"/>
                      </a:cubicBezTo>
                      <a:lnTo>
                        <a:pt x="1672472" y="0"/>
                      </a:lnTo>
                      <a:cubicBezTo>
                        <a:pt x="1549743" y="227116"/>
                        <a:pt x="1351781" y="427857"/>
                        <a:pt x="1195756" y="694383"/>
                      </a:cubicBezTo>
                      <a:cubicBezTo>
                        <a:pt x="914880" y="1174131"/>
                        <a:pt x="1297364" y="1446821"/>
                        <a:pt x="1297364" y="1446821"/>
                      </a:cubicBezTo>
                      <a:close/>
                    </a:path>
                  </a:pathLst>
                </a:custGeom>
                <a:solidFill>
                  <a:schemeClr val="accent3"/>
                </a:solidFill>
                <a:ln w="25400" cap="rnd">
                  <a:solidFill>
                    <a:schemeClr val="bg1"/>
                  </a:solidFill>
                  <a:prstDash val="solid"/>
                  <a:round/>
                </a:ln>
              </p:spPr>
              <p:txBody>
                <a:bodyPr rtlCol="0" anchor="ctr"/>
                <a:lstStyle/>
                <a:p>
                  <a:endParaRPr lang="de-DE"/>
                </a:p>
              </p:txBody>
            </p:sp>
          </p:grpSp>
          <p:grpSp>
            <p:nvGrpSpPr>
              <p:cNvPr id="17" name="Gruppieren 16">
                <a:extLst>
                  <a:ext uri="{FF2B5EF4-FFF2-40B4-BE49-F238E27FC236}">
                    <a16:creationId xmlns:a16="http://schemas.microsoft.com/office/drawing/2014/main" id="{64E00F74-22F2-A176-7C6E-EC392C5FBB9C}"/>
                  </a:ext>
                </a:extLst>
              </p:cNvPr>
              <p:cNvGrpSpPr/>
              <p:nvPr/>
            </p:nvGrpSpPr>
            <p:grpSpPr>
              <a:xfrm>
                <a:off x="1007922" y="1799101"/>
                <a:ext cx="7308102" cy="4366730"/>
                <a:chOff x="1007922" y="1799101"/>
                <a:chExt cx="4869920" cy="2909870"/>
              </a:xfrm>
            </p:grpSpPr>
            <p:grpSp>
              <p:nvGrpSpPr>
                <p:cNvPr id="18" name="Gruppieren 17">
                  <a:extLst>
                    <a:ext uri="{FF2B5EF4-FFF2-40B4-BE49-F238E27FC236}">
                      <a16:creationId xmlns:a16="http://schemas.microsoft.com/office/drawing/2014/main" id="{9625E634-AFAC-1E8B-AECC-0D6D465F5556}"/>
                    </a:ext>
                  </a:extLst>
                </p:cNvPr>
                <p:cNvGrpSpPr/>
                <p:nvPr/>
              </p:nvGrpSpPr>
              <p:grpSpPr>
                <a:xfrm>
                  <a:off x="1715057" y="1814132"/>
                  <a:ext cx="4162785" cy="2894839"/>
                  <a:chOff x="821829" y="1814132"/>
                  <a:chExt cx="4495042" cy="3621462"/>
                </a:xfrm>
              </p:grpSpPr>
              <p:sp>
                <p:nvSpPr>
                  <p:cNvPr id="23" name="Text Box 57">
                    <a:extLst>
                      <a:ext uri="{FF2B5EF4-FFF2-40B4-BE49-F238E27FC236}">
                        <a16:creationId xmlns:a16="http://schemas.microsoft.com/office/drawing/2014/main" id="{3FCA2BF8-AAA6-14FF-D79D-639591805B47}"/>
                      </a:ext>
                    </a:extLst>
                  </p:cNvPr>
                  <p:cNvSpPr txBox="1">
                    <a:spLocks noChangeArrowheads="1"/>
                  </p:cNvSpPr>
                  <p:nvPr/>
                </p:nvSpPr>
                <p:spPr bwMode="gray">
                  <a:xfrm flipH="1">
                    <a:off x="821829" y="1814132"/>
                    <a:ext cx="3681964" cy="900000"/>
                  </a:xfrm>
                  <a:prstGeom prst="rect">
                    <a:avLst/>
                  </a:prstGeom>
                  <a:noFill/>
                  <a:ln w="9525">
                    <a:noFill/>
                    <a:miter lim="800000"/>
                    <a:headEnd/>
                    <a:tailEnd/>
                  </a:ln>
                  <a:effectLst/>
                </p:spPr>
                <p:txBody>
                  <a:bodyPr wrap="square" lIns="180000" tIns="0" rIns="0" bIns="0" anchor="ctr" anchorCtr="0">
                    <a:noAutofit/>
                  </a:bodyPr>
                  <a:lstStyle/>
                  <a:p>
                    <a:pPr lvl="0">
                      <a:lnSpc>
                        <a:spcPct val="90000"/>
                      </a:lnSpc>
                    </a:pPr>
                    <a:r>
                      <a:rPr lang="de-DE" sz="2400" b="1" dirty="0">
                        <a:solidFill>
                          <a:schemeClr val="accent1"/>
                        </a:solidFill>
                      </a:rPr>
                      <a:t>Personalverantwortung</a:t>
                    </a:r>
                    <a:endParaRPr lang="en-GB" sz="2400" b="1" dirty="0">
                      <a:solidFill>
                        <a:schemeClr val="accent1"/>
                      </a:solidFill>
                    </a:endParaRPr>
                  </a:p>
                  <a:p>
                    <a:pPr lvl="0">
                      <a:lnSpc>
                        <a:spcPct val="90000"/>
                      </a:lnSpc>
                    </a:pPr>
                    <a:r>
                      <a:rPr lang="de-DE" sz="1600" dirty="0"/>
                      <a:t>Gesamtleitung der Verwaltung, Personalführung </a:t>
                    </a:r>
                    <a:endParaRPr lang="en-DE" sz="1600" dirty="0"/>
                  </a:p>
                </p:txBody>
              </p:sp>
              <p:sp>
                <p:nvSpPr>
                  <p:cNvPr id="24" name="Text Box 57">
                    <a:extLst>
                      <a:ext uri="{FF2B5EF4-FFF2-40B4-BE49-F238E27FC236}">
                        <a16:creationId xmlns:a16="http://schemas.microsoft.com/office/drawing/2014/main" id="{5317EA40-7C8D-FFB5-EC54-91B7C31D9D13}"/>
                      </a:ext>
                    </a:extLst>
                  </p:cNvPr>
                  <p:cNvSpPr txBox="1">
                    <a:spLocks noChangeArrowheads="1"/>
                  </p:cNvSpPr>
                  <p:nvPr/>
                </p:nvSpPr>
                <p:spPr bwMode="gray">
                  <a:xfrm flipH="1">
                    <a:off x="821829" y="2721286"/>
                    <a:ext cx="3681963" cy="900000"/>
                  </a:xfrm>
                  <a:prstGeom prst="rect">
                    <a:avLst/>
                  </a:prstGeom>
                  <a:noFill/>
                  <a:ln w="9525">
                    <a:noFill/>
                    <a:miter lim="800000"/>
                    <a:headEnd/>
                    <a:tailEnd/>
                  </a:ln>
                  <a:effectLst/>
                </p:spPr>
                <p:txBody>
                  <a:bodyPr wrap="square" lIns="180000" tIns="0" rIns="0" bIns="0" anchor="ctr" anchorCtr="0">
                    <a:noAutofit/>
                  </a:bodyPr>
                  <a:lstStyle/>
                  <a:p>
                    <a:pPr lvl="0">
                      <a:lnSpc>
                        <a:spcPct val="90000"/>
                      </a:lnSpc>
                    </a:pPr>
                    <a:r>
                      <a:rPr lang="de-DE" sz="2400" b="1" dirty="0">
                        <a:solidFill>
                          <a:schemeClr val="accent2"/>
                        </a:solidFill>
                      </a:rPr>
                      <a:t>Finanzmanagement</a:t>
                    </a:r>
                    <a:endParaRPr lang="en-GB" sz="2400" b="1" dirty="0">
                      <a:solidFill>
                        <a:schemeClr val="accent2"/>
                      </a:solidFill>
                    </a:endParaRPr>
                  </a:p>
                  <a:p>
                    <a:pPr lvl="0">
                      <a:lnSpc>
                        <a:spcPct val="90000"/>
                      </a:lnSpc>
                    </a:pPr>
                    <a:r>
                      <a:rPr lang="de-DE" sz="1600" dirty="0"/>
                      <a:t>Strategische Planung</a:t>
                    </a:r>
                    <a:r>
                      <a:rPr lang="de-DE" sz="1600"/>
                      <a:t>, Finanzwirtschaft, </a:t>
                    </a:r>
                    <a:r>
                      <a:rPr lang="de-DE" sz="1600" dirty="0"/>
                      <a:t>Umsatzsteuerverfahren, Erfassung Anlagevermögen zur Einführung NKF</a:t>
                    </a:r>
                    <a:endParaRPr lang="en-DE" sz="1600" dirty="0"/>
                  </a:p>
                </p:txBody>
              </p:sp>
              <p:sp>
                <p:nvSpPr>
                  <p:cNvPr id="25" name="Text Box 57">
                    <a:extLst>
                      <a:ext uri="{FF2B5EF4-FFF2-40B4-BE49-F238E27FC236}">
                        <a16:creationId xmlns:a16="http://schemas.microsoft.com/office/drawing/2014/main" id="{639698DE-3414-F753-B568-7D36069387AF}"/>
                      </a:ext>
                    </a:extLst>
                  </p:cNvPr>
                  <p:cNvSpPr txBox="1">
                    <a:spLocks noChangeArrowheads="1"/>
                  </p:cNvSpPr>
                  <p:nvPr/>
                </p:nvSpPr>
                <p:spPr bwMode="gray">
                  <a:xfrm flipH="1">
                    <a:off x="821829" y="3628440"/>
                    <a:ext cx="3681963" cy="900000"/>
                  </a:xfrm>
                  <a:prstGeom prst="rect">
                    <a:avLst/>
                  </a:prstGeom>
                  <a:noFill/>
                  <a:ln w="9525">
                    <a:noFill/>
                    <a:miter lim="800000"/>
                    <a:headEnd/>
                    <a:tailEnd/>
                  </a:ln>
                  <a:effectLst/>
                </p:spPr>
                <p:txBody>
                  <a:bodyPr wrap="square" lIns="180000" tIns="0" rIns="0" bIns="0" anchor="ctr" anchorCtr="0">
                    <a:noAutofit/>
                  </a:bodyPr>
                  <a:lstStyle/>
                  <a:p>
                    <a:pPr lvl="0">
                      <a:lnSpc>
                        <a:spcPct val="90000"/>
                      </a:lnSpc>
                    </a:pPr>
                    <a:r>
                      <a:rPr lang="de-DE" sz="2400" b="1" dirty="0">
                        <a:solidFill>
                          <a:schemeClr val="accent3"/>
                        </a:solidFill>
                      </a:rPr>
                      <a:t>IT-Verantwortung</a:t>
                    </a:r>
                    <a:endParaRPr lang="en-GB" sz="2400" b="1" dirty="0">
                      <a:solidFill>
                        <a:schemeClr val="accent3"/>
                      </a:solidFill>
                    </a:endParaRPr>
                  </a:p>
                  <a:p>
                    <a:pPr lvl="0">
                      <a:lnSpc>
                        <a:spcPct val="90000"/>
                      </a:lnSpc>
                    </a:pPr>
                    <a:r>
                      <a:rPr lang="de-DE" sz="1600" dirty="0"/>
                      <a:t>Digitalisierung</a:t>
                    </a:r>
                    <a:endParaRPr lang="en-DE" sz="1600" dirty="0"/>
                  </a:p>
                </p:txBody>
              </p:sp>
              <p:sp>
                <p:nvSpPr>
                  <p:cNvPr id="26" name="Text Box 57">
                    <a:extLst>
                      <a:ext uri="{FF2B5EF4-FFF2-40B4-BE49-F238E27FC236}">
                        <a16:creationId xmlns:a16="http://schemas.microsoft.com/office/drawing/2014/main" id="{C3BAEE21-F82A-23E5-84F0-8EC18EB40DA4}"/>
                      </a:ext>
                    </a:extLst>
                  </p:cNvPr>
                  <p:cNvSpPr txBox="1">
                    <a:spLocks noChangeArrowheads="1"/>
                  </p:cNvSpPr>
                  <p:nvPr/>
                </p:nvSpPr>
                <p:spPr bwMode="gray">
                  <a:xfrm flipH="1">
                    <a:off x="821829" y="4535594"/>
                    <a:ext cx="4495042" cy="900000"/>
                  </a:xfrm>
                  <a:prstGeom prst="rect">
                    <a:avLst/>
                  </a:prstGeom>
                  <a:noFill/>
                  <a:ln w="9525">
                    <a:noFill/>
                    <a:miter lim="800000"/>
                    <a:headEnd/>
                    <a:tailEnd/>
                  </a:ln>
                  <a:effectLst/>
                </p:spPr>
                <p:txBody>
                  <a:bodyPr wrap="square" lIns="180000" tIns="0" rIns="0" bIns="0" anchor="ctr" anchorCtr="0">
                    <a:noAutofit/>
                  </a:bodyPr>
                  <a:lstStyle/>
                  <a:p>
                    <a:pPr lvl="0">
                      <a:lnSpc>
                        <a:spcPct val="90000"/>
                      </a:lnSpc>
                    </a:pPr>
                    <a:r>
                      <a:rPr lang="de-DE" sz="2400" b="1" dirty="0">
                        <a:solidFill>
                          <a:schemeClr val="accent4"/>
                        </a:solidFill>
                      </a:rPr>
                      <a:t>Gebäudemanagement</a:t>
                    </a:r>
                    <a:endParaRPr lang="en-GB" sz="2400" b="1" dirty="0">
                      <a:solidFill>
                        <a:schemeClr val="accent4"/>
                      </a:solidFill>
                    </a:endParaRPr>
                  </a:p>
                  <a:p>
                    <a:pPr lvl="0">
                      <a:lnSpc>
                        <a:spcPct val="90000"/>
                      </a:lnSpc>
                    </a:pPr>
                    <a:r>
                      <a:rPr lang="de-DE" sz="1600" dirty="0"/>
                      <a:t>Strategische Liegenschaftskonzept, Immobilienkonzept, Grundstücksverkehr, Klimaschutzkonzept</a:t>
                    </a:r>
                    <a:endParaRPr lang="en-DE" sz="1600" dirty="0"/>
                  </a:p>
                </p:txBody>
              </p:sp>
            </p:grpSp>
            <p:sp>
              <p:nvSpPr>
                <p:cNvPr id="19" name="Rechteck 18">
                  <a:extLst>
                    <a:ext uri="{FF2B5EF4-FFF2-40B4-BE49-F238E27FC236}">
                      <a16:creationId xmlns:a16="http://schemas.microsoft.com/office/drawing/2014/main" id="{FA62B58B-68D1-0432-C3B1-BCAAF5FBF482}"/>
                    </a:ext>
                  </a:extLst>
                </p:cNvPr>
                <p:cNvSpPr/>
                <p:nvPr/>
              </p:nvSpPr>
              <p:spPr>
                <a:xfrm>
                  <a:off x="1007922" y="1799101"/>
                  <a:ext cx="722330" cy="722330"/>
                </a:xfrm>
                <a:prstGeom prst="rect">
                  <a:avLst/>
                </a:prstGeom>
                <a:solidFill>
                  <a:schemeClr val="accent1"/>
                </a:solidFill>
                <a:ln w="2540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solidFill>
                      <a:schemeClr val="tx1"/>
                    </a:solidFill>
                  </a:endParaRPr>
                </a:p>
              </p:txBody>
            </p:sp>
            <p:sp>
              <p:nvSpPr>
                <p:cNvPr id="20" name="Rechteck 19">
                  <a:extLst>
                    <a:ext uri="{FF2B5EF4-FFF2-40B4-BE49-F238E27FC236}">
                      <a16:creationId xmlns:a16="http://schemas.microsoft.com/office/drawing/2014/main" id="{D36691BC-7FFD-FD30-497E-8BCAB3FBE447}"/>
                    </a:ext>
                  </a:extLst>
                </p:cNvPr>
                <p:cNvSpPr/>
                <p:nvPr/>
              </p:nvSpPr>
              <p:spPr>
                <a:xfrm>
                  <a:off x="1007922" y="2527493"/>
                  <a:ext cx="722330" cy="722330"/>
                </a:xfrm>
                <a:prstGeom prst="rect">
                  <a:avLst/>
                </a:prstGeom>
                <a:solidFill>
                  <a:schemeClr val="accent2"/>
                </a:solidFill>
                <a:ln w="2540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solidFill>
                      <a:schemeClr val="tx1"/>
                    </a:solidFill>
                  </a:endParaRPr>
                </a:p>
              </p:txBody>
            </p:sp>
            <p:sp>
              <p:nvSpPr>
                <p:cNvPr id="21" name="Rechteck 20">
                  <a:extLst>
                    <a:ext uri="{FF2B5EF4-FFF2-40B4-BE49-F238E27FC236}">
                      <a16:creationId xmlns:a16="http://schemas.microsoft.com/office/drawing/2014/main" id="{C0395DC9-AD16-759F-B60C-35A80FD59337}"/>
                    </a:ext>
                  </a:extLst>
                </p:cNvPr>
                <p:cNvSpPr/>
                <p:nvPr/>
              </p:nvSpPr>
              <p:spPr>
                <a:xfrm>
                  <a:off x="1007922" y="3255884"/>
                  <a:ext cx="722330" cy="722330"/>
                </a:xfrm>
                <a:prstGeom prst="rect">
                  <a:avLst/>
                </a:prstGeom>
                <a:solidFill>
                  <a:schemeClr val="accent3"/>
                </a:solidFill>
                <a:ln w="2540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solidFill>
                      <a:schemeClr val="tx1"/>
                    </a:solidFill>
                  </a:endParaRPr>
                </a:p>
              </p:txBody>
            </p:sp>
            <p:sp>
              <p:nvSpPr>
                <p:cNvPr id="22" name="Rechteck 21">
                  <a:extLst>
                    <a:ext uri="{FF2B5EF4-FFF2-40B4-BE49-F238E27FC236}">
                      <a16:creationId xmlns:a16="http://schemas.microsoft.com/office/drawing/2014/main" id="{CA8754A5-B238-9C1A-9B7E-645E1AC0FB3D}"/>
                    </a:ext>
                  </a:extLst>
                </p:cNvPr>
                <p:cNvSpPr/>
                <p:nvPr/>
              </p:nvSpPr>
              <p:spPr>
                <a:xfrm>
                  <a:off x="1007922" y="3984276"/>
                  <a:ext cx="722330" cy="722330"/>
                </a:xfrm>
                <a:prstGeom prst="rect">
                  <a:avLst/>
                </a:prstGeom>
                <a:solidFill>
                  <a:schemeClr val="accent4"/>
                </a:solidFill>
                <a:ln w="2540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solidFill>
                      <a:schemeClr val="tx1"/>
                    </a:solidFill>
                  </a:endParaRPr>
                </a:p>
              </p:txBody>
            </p:sp>
          </p:grpSp>
        </p:grpSp>
        <p:pic>
          <p:nvPicPr>
            <p:cNvPr id="8" name="Graphic 120" descr="Computer mit einfarbiger Füllung">
              <a:extLst>
                <a:ext uri="{FF2B5EF4-FFF2-40B4-BE49-F238E27FC236}">
                  <a16:creationId xmlns:a16="http://schemas.microsoft.com/office/drawing/2014/main" id="{3FB6C5B1-643A-7B77-B2D5-091429D9215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39671" y="4321150"/>
              <a:ext cx="396001" cy="394812"/>
            </a:xfrm>
            <a:prstGeom prst="rect">
              <a:avLst/>
            </a:prstGeom>
          </p:spPr>
        </p:pic>
        <p:pic>
          <p:nvPicPr>
            <p:cNvPr id="9" name="Grafik 8" descr="Münzen Silhouette">
              <a:extLst>
                <a:ext uri="{FF2B5EF4-FFF2-40B4-BE49-F238E27FC236}">
                  <a16:creationId xmlns:a16="http://schemas.microsoft.com/office/drawing/2014/main" id="{2EBB7222-816B-5943-948A-483F5FCD9ED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39671" y="3231594"/>
              <a:ext cx="396001" cy="394812"/>
            </a:xfrm>
            <a:prstGeom prst="rect">
              <a:avLst/>
            </a:prstGeom>
          </p:spPr>
        </p:pic>
        <p:pic>
          <p:nvPicPr>
            <p:cNvPr id="10" name="Grafik 9" descr="Spukhaus mit einfarbiger Füllung">
              <a:extLst>
                <a:ext uri="{FF2B5EF4-FFF2-40B4-BE49-F238E27FC236}">
                  <a16:creationId xmlns:a16="http://schemas.microsoft.com/office/drawing/2014/main" id="{9FEDD061-8C64-EF3A-C364-AB1445AF7D8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339671" y="5405125"/>
              <a:ext cx="396001" cy="394812"/>
            </a:xfrm>
            <a:prstGeom prst="rect">
              <a:avLst/>
            </a:prstGeom>
          </p:spPr>
        </p:pic>
        <p:pic>
          <p:nvPicPr>
            <p:cNvPr id="11" name="Grafik 10" descr="Management mit einfarbiger Füllung">
              <a:extLst>
                <a:ext uri="{FF2B5EF4-FFF2-40B4-BE49-F238E27FC236}">
                  <a16:creationId xmlns:a16="http://schemas.microsoft.com/office/drawing/2014/main" id="{0D2A7216-7ED7-0AC5-D3EC-0C121A057BE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339671" y="2143681"/>
              <a:ext cx="396001" cy="394812"/>
            </a:xfrm>
            <a:prstGeom prst="rect">
              <a:avLst/>
            </a:prstGeom>
          </p:spPr>
        </p:pic>
        <p:pic>
          <p:nvPicPr>
            <p:cNvPr id="13" name="Grafik 12" descr="Münzen Silhouette">
              <a:extLst>
                <a:ext uri="{FF2B5EF4-FFF2-40B4-BE49-F238E27FC236}">
                  <a16:creationId xmlns:a16="http://schemas.microsoft.com/office/drawing/2014/main" id="{23F3A612-E765-CCA4-E2FF-B8B94C972AA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837141" y="4192477"/>
              <a:ext cx="712309" cy="710171"/>
            </a:xfrm>
            <a:prstGeom prst="rect">
              <a:avLst/>
            </a:prstGeom>
          </p:spPr>
        </p:pic>
      </p:grpSp>
      <p:pic>
        <p:nvPicPr>
          <p:cNvPr id="31" name="Grafik 30" descr="Management mit einfarbiger Füllung">
            <a:extLst>
              <a:ext uri="{FF2B5EF4-FFF2-40B4-BE49-F238E27FC236}">
                <a16:creationId xmlns:a16="http://schemas.microsoft.com/office/drawing/2014/main" id="{5745ACF6-2613-B959-6D5A-5A41263B6C1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773506" y="1947053"/>
            <a:ext cx="685831" cy="685831"/>
          </a:xfrm>
          <a:prstGeom prst="rect">
            <a:avLst/>
          </a:prstGeom>
        </p:spPr>
      </p:pic>
      <p:pic>
        <p:nvPicPr>
          <p:cNvPr id="32" name="Grafik 31" descr="Spukhaus mit einfarbiger Füllung">
            <a:extLst>
              <a:ext uri="{FF2B5EF4-FFF2-40B4-BE49-F238E27FC236}">
                <a16:creationId xmlns:a16="http://schemas.microsoft.com/office/drawing/2014/main" id="{F313557C-E04E-D797-1A61-52C4C2CDFD7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210036" y="2074486"/>
            <a:ext cx="594059" cy="594059"/>
          </a:xfrm>
          <a:prstGeom prst="rect">
            <a:avLst/>
          </a:prstGeom>
        </p:spPr>
      </p:pic>
      <p:pic>
        <p:nvPicPr>
          <p:cNvPr id="33" name="Graphic 120" descr="Computer mit einfarbiger Füllung">
            <a:extLst>
              <a:ext uri="{FF2B5EF4-FFF2-40B4-BE49-F238E27FC236}">
                <a16:creationId xmlns:a16="http://schemas.microsoft.com/office/drawing/2014/main" id="{9A508440-2EDB-AA3A-5E2D-D1736A83BC2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70955" y="3861588"/>
            <a:ext cx="558369" cy="558369"/>
          </a:xfrm>
          <a:prstGeom prst="rect">
            <a:avLst/>
          </a:prstGeom>
        </p:spPr>
      </p:pic>
    </p:spTree>
    <p:extLst>
      <p:ext uri="{BB962C8B-B14F-4D97-AF65-F5344CB8AC3E}">
        <p14:creationId xmlns:p14="http://schemas.microsoft.com/office/powerpoint/2010/main" val="378178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9AB56-D703-1B2F-23DE-88B66E4E5032}"/>
              </a:ext>
            </a:extLst>
          </p:cNvPr>
          <p:cNvSpPr>
            <a:spLocks noGrp="1"/>
          </p:cNvSpPr>
          <p:nvPr>
            <p:ph type="ctrTitle"/>
          </p:nvPr>
        </p:nvSpPr>
        <p:spPr/>
        <p:txBody>
          <a:bodyPr/>
          <a:lstStyle/>
          <a:p>
            <a:r>
              <a:rPr lang="de-DE" dirty="0"/>
              <a:t>Einführung verwaltungsleitung</a:t>
            </a:r>
          </a:p>
        </p:txBody>
      </p:sp>
      <p:grpSp>
        <p:nvGrpSpPr>
          <p:cNvPr id="5" name="Gruppieren 4">
            <a:extLst>
              <a:ext uri="{FF2B5EF4-FFF2-40B4-BE49-F238E27FC236}">
                <a16:creationId xmlns:a16="http://schemas.microsoft.com/office/drawing/2014/main" id="{83C19E31-6756-4D00-7440-934E90976EE9}"/>
              </a:ext>
            </a:extLst>
          </p:cNvPr>
          <p:cNvGrpSpPr/>
          <p:nvPr/>
        </p:nvGrpSpPr>
        <p:grpSpPr>
          <a:xfrm>
            <a:off x="1879630" y="1316672"/>
            <a:ext cx="8432740" cy="3118458"/>
            <a:chOff x="1945228" y="1813974"/>
            <a:chExt cx="9105113" cy="3495427"/>
          </a:xfrm>
        </p:grpSpPr>
        <p:sp>
          <p:nvSpPr>
            <p:cNvPr id="6" name="Rectangle 7">
              <a:extLst>
                <a:ext uri="{FF2B5EF4-FFF2-40B4-BE49-F238E27FC236}">
                  <a16:creationId xmlns:a16="http://schemas.microsoft.com/office/drawing/2014/main" id="{0A3725C3-137E-FF97-6A0B-C173EF3CBA63}"/>
                </a:ext>
              </a:extLst>
            </p:cNvPr>
            <p:cNvSpPr>
              <a:spLocks noChangeArrowheads="1"/>
            </p:cNvSpPr>
            <p:nvPr/>
          </p:nvSpPr>
          <p:spPr bwMode="gray">
            <a:xfrm>
              <a:off x="4507921" y="1815605"/>
              <a:ext cx="5699551" cy="1192023"/>
            </a:xfrm>
            <a:prstGeom prst="rect">
              <a:avLst/>
            </a:prstGeom>
            <a:solidFill>
              <a:srgbClr val="93151F"/>
            </a:solidFill>
            <a:ln w="12700">
              <a:noFill/>
              <a:miter lim="800000"/>
              <a:headEnd/>
              <a:tailEnd/>
            </a:ln>
            <a:effectLst/>
          </p:spPr>
          <p:txBody>
            <a:bodyPr vert="horz" lIns="180000" tIns="0" rIns="900000" bIns="0" anchor="ctr" anchorCtr="0"/>
            <a:lstStyle/>
            <a:p>
              <a:pPr marL="0" marR="0" lvl="0" indent="-190500" defTabSz="914400" eaLnBrk="1" fontAlgn="auto" latinLnBrk="0" hangingPunct="1">
                <a:lnSpc>
                  <a:spcPct val="80000"/>
                </a:lnSpc>
                <a:spcBef>
                  <a:spcPts val="0"/>
                </a:spcBef>
                <a:spcAft>
                  <a:spcPts val="600"/>
                </a:spcAft>
                <a:buClr>
                  <a:srgbClr val="808080"/>
                </a:buClr>
                <a:buSzTx/>
                <a:buFontTx/>
                <a:buNone/>
                <a:tabLst/>
                <a:defRPr/>
              </a:pPr>
              <a:r>
                <a:rPr lang="de-DE" sz="2000" b="1" kern="0" dirty="0">
                  <a:solidFill>
                    <a:prstClr val="white"/>
                  </a:solidFill>
                  <a:latin typeface="Segoe UI Semilight"/>
                  <a:cs typeface="Arial" charset="0"/>
                </a:rPr>
                <a:t>Entlastung Personalverantwortung</a:t>
              </a:r>
            </a:p>
            <a:p>
              <a:pPr indent="-190500">
                <a:lnSpc>
                  <a:spcPct val="80000"/>
                </a:lnSpc>
                <a:spcAft>
                  <a:spcPts val="600"/>
                </a:spcAft>
                <a:buClr>
                  <a:srgbClr val="808080"/>
                </a:buClr>
                <a:defRPr/>
              </a:pPr>
              <a:r>
                <a:rPr lang="de-DE" sz="1600" kern="0" dirty="0">
                  <a:solidFill>
                    <a:prstClr val="white"/>
                  </a:solidFill>
                  <a:latin typeface="Segoe UI Semilight"/>
                </a:rPr>
                <a:t>Personalführung des nicht pastoralen Personals, Einsatzplanung, Mitarbeitendengespräche, Konfliktmanagement, etc.</a:t>
              </a:r>
            </a:p>
          </p:txBody>
        </p:sp>
        <p:sp>
          <p:nvSpPr>
            <p:cNvPr id="7" name="Rectangle 8">
              <a:extLst>
                <a:ext uri="{FF2B5EF4-FFF2-40B4-BE49-F238E27FC236}">
                  <a16:creationId xmlns:a16="http://schemas.microsoft.com/office/drawing/2014/main" id="{96239E09-7060-8797-07B9-BEB1199ADE17}"/>
                </a:ext>
              </a:extLst>
            </p:cNvPr>
            <p:cNvSpPr>
              <a:spLocks noChangeArrowheads="1"/>
            </p:cNvSpPr>
            <p:nvPr/>
          </p:nvSpPr>
          <p:spPr bwMode="gray">
            <a:xfrm>
              <a:off x="4462912" y="2997620"/>
              <a:ext cx="4754026" cy="1158062"/>
            </a:xfrm>
            <a:prstGeom prst="rect">
              <a:avLst/>
            </a:prstGeom>
            <a:solidFill>
              <a:srgbClr val="A61F5E"/>
            </a:solidFill>
            <a:ln w="12700">
              <a:noFill/>
              <a:miter lim="800000"/>
              <a:headEnd/>
              <a:tailEnd/>
            </a:ln>
            <a:effectLst/>
          </p:spPr>
          <p:txBody>
            <a:bodyPr vert="horz" lIns="180000" tIns="0" rIns="0" bIns="0" anchor="ctr" anchorCtr="0"/>
            <a:lstStyle/>
            <a:p>
              <a:pPr marL="0" marR="0" lvl="0" indent="-190500" defTabSz="914400" eaLnBrk="1" fontAlgn="auto" latinLnBrk="0" hangingPunct="1">
                <a:lnSpc>
                  <a:spcPct val="80000"/>
                </a:lnSpc>
                <a:spcBef>
                  <a:spcPts val="0"/>
                </a:spcBef>
                <a:spcAft>
                  <a:spcPts val="600"/>
                </a:spcAft>
                <a:buClr>
                  <a:srgbClr val="808080"/>
                </a:buClr>
                <a:buSzTx/>
                <a:buFontTx/>
                <a:buNone/>
                <a:tabLst/>
                <a:defRPr/>
              </a:pPr>
              <a:r>
                <a:rPr kumimoji="0" lang="de-DE" sz="2000" b="1" i="0" u="none" strike="noStrike" kern="0" cap="none" spc="0" normalizeH="0" baseline="0" noProof="0" dirty="0">
                  <a:ln>
                    <a:noFill/>
                  </a:ln>
                  <a:solidFill>
                    <a:prstClr val="white"/>
                  </a:solidFill>
                  <a:effectLst/>
                  <a:uLnTx/>
                  <a:uFillTx/>
                  <a:latin typeface="Segoe UI Semilight"/>
                  <a:cs typeface="Arial" charset="0"/>
                </a:rPr>
                <a:t>Entlastung Verwaltungstätigkeiten</a:t>
              </a:r>
            </a:p>
            <a:p>
              <a:pPr marL="0" marR="0" lvl="0" indent="-190500" defTabSz="914400" eaLnBrk="1" fontAlgn="auto" latinLnBrk="0" hangingPunct="1">
                <a:lnSpc>
                  <a:spcPct val="80000"/>
                </a:lnSpc>
                <a:spcBef>
                  <a:spcPts val="0"/>
                </a:spcBef>
                <a:spcAft>
                  <a:spcPts val="600"/>
                </a:spcAft>
                <a:buClr>
                  <a:srgbClr val="808080"/>
                </a:buClr>
                <a:buSzTx/>
                <a:buFontTx/>
                <a:buNone/>
                <a:tabLst/>
                <a:defRPr/>
              </a:pPr>
              <a:r>
                <a:rPr kumimoji="0" lang="de-DE" sz="1600" b="0" i="0" u="none" strike="noStrike" kern="0" cap="none" spc="0" normalizeH="0" baseline="0" noProof="0" dirty="0">
                  <a:ln>
                    <a:noFill/>
                  </a:ln>
                  <a:solidFill>
                    <a:prstClr val="white"/>
                  </a:solidFill>
                  <a:effectLst/>
                  <a:uLnTx/>
                  <a:uFillTx/>
                  <a:latin typeface="Segoe UI Semilight"/>
                </a:rPr>
                <a:t>Verantwortliche Entlastung in der </a:t>
              </a:r>
              <a:br>
                <a:rPr kumimoji="0" lang="de-DE" sz="1600" b="0" i="0" u="none" strike="noStrike" kern="0" cap="none" spc="0" normalizeH="0" baseline="0" noProof="0" dirty="0">
                  <a:ln>
                    <a:noFill/>
                  </a:ln>
                  <a:solidFill>
                    <a:prstClr val="white"/>
                  </a:solidFill>
                  <a:effectLst/>
                  <a:uLnTx/>
                  <a:uFillTx/>
                  <a:latin typeface="Segoe UI Semilight"/>
                </a:rPr>
              </a:br>
              <a:r>
                <a:rPr kumimoji="0" lang="de-DE" sz="1600" b="0" i="0" u="none" strike="noStrike" kern="0" cap="none" spc="0" normalizeH="0" baseline="0" noProof="0" dirty="0">
                  <a:ln>
                    <a:noFill/>
                  </a:ln>
                  <a:solidFill>
                    <a:prstClr val="white"/>
                  </a:solidFill>
                  <a:effectLst/>
                  <a:uLnTx/>
                  <a:uFillTx/>
                  <a:latin typeface="Segoe UI Semilight"/>
                </a:rPr>
                <a:t>Ausführung von KV-Beschlüssen</a:t>
              </a:r>
            </a:p>
          </p:txBody>
        </p:sp>
        <p:sp>
          <p:nvSpPr>
            <p:cNvPr id="8" name="Rectangle 9">
              <a:extLst>
                <a:ext uri="{FF2B5EF4-FFF2-40B4-BE49-F238E27FC236}">
                  <a16:creationId xmlns:a16="http://schemas.microsoft.com/office/drawing/2014/main" id="{B6F1E61C-4CC2-6AF2-F212-33C50AB79C35}"/>
                </a:ext>
              </a:extLst>
            </p:cNvPr>
            <p:cNvSpPr>
              <a:spLocks noChangeArrowheads="1"/>
            </p:cNvSpPr>
            <p:nvPr/>
          </p:nvSpPr>
          <p:spPr bwMode="gray">
            <a:xfrm>
              <a:off x="4461743" y="4144240"/>
              <a:ext cx="6007412" cy="1158062"/>
            </a:xfrm>
            <a:prstGeom prst="rect">
              <a:avLst/>
            </a:prstGeom>
            <a:solidFill>
              <a:srgbClr val="305EA2"/>
            </a:solidFill>
            <a:ln w="12700">
              <a:noFill/>
              <a:miter lim="800000"/>
              <a:headEnd/>
              <a:tailEnd/>
            </a:ln>
            <a:effectLst/>
          </p:spPr>
          <p:txBody>
            <a:bodyPr vert="horz" lIns="180000" tIns="0" rIns="0" bIns="0" anchor="ctr" anchorCtr="0"/>
            <a:lstStyle/>
            <a:p>
              <a:pPr marL="0" marR="0" lvl="0" indent="-190500" defTabSz="914400" eaLnBrk="1" fontAlgn="auto" latinLnBrk="0" hangingPunct="1">
                <a:lnSpc>
                  <a:spcPct val="80000"/>
                </a:lnSpc>
                <a:spcBef>
                  <a:spcPts val="0"/>
                </a:spcBef>
                <a:spcAft>
                  <a:spcPts val="600"/>
                </a:spcAft>
                <a:buClr>
                  <a:srgbClr val="808080"/>
                </a:buClr>
                <a:buSzTx/>
                <a:buFontTx/>
                <a:buNone/>
                <a:tabLst/>
                <a:defRPr/>
              </a:pPr>
              <a:r>
                <a:rPr kumimoji="0" lang="de-DE" sz="2000" b="1" i="0" u="none" strike="noStrike" kern="0" cap="none" spc="0" normalizeH="0" baseline="0" noProof="0" dirty="0">
                  <a:ln>
                    <a:noFill/>
                  </a:ln>
                  <a:solidFill>
                    <a:prstClr val="white"/>
                  </a:solidFill>
                  <a:effectLst/>
                  <a:uLnTx/>
                  <a:uFillTx/>
                  <a:latin typeface="Segoe UI Semilight"/>
                  <a:cs typeface="Arial" charset="0"/>
                </a:rPr>
                <a:t>Unterstützung </a:t>
              </a:r>
              <a:r>
                <a:rPr lang="de-DE" sz="2000" b="1" kern="0" dirty="0">
                  <a:solidFill>
                    <a:prstClr val="white"/>
                  </a:solidFill>
                  <a:latin typeface="Segoe UI Semilight"/>
                  <a:cs typeface="Arial" charset="0"/>
                </a:rPr>
                <a:t>der Gremien</a:t>
              </a:r>
              <a:br>
                <a:rPr kumimoji="0" lang="de-DE" sz="2000" b="1" i="0" u="none" strike="noStrike" kern="0" cap="none" spc="0" normalizeH="0" baseline="0" noProof="0" dirty="0">
                  <a:ln>
                    <a:noFill/>
                  </a:ln>
                  <a:solidFill>
                    <a:prstClr val="white"/>
                  </a:solidFill>
                  <a:effectLst/>
                  <a:uLnTx/>
                  <a:uFillTx/>
                  <a:latin typeface="Segoe UI Semilight"/>
                  <a:cs typeface="Arial" charset="0"/>
                </a:rPr>
              </a:br>
              <a:r>
                <a:rPr lang="de-DE" sz="1600" kern="0" dirty="0">
                  <a:solidFill>
                    <a:prstClr val="white"/>
                  </a:solidFill>
                  <a:latin typeface="Segoe UI Semilight"/>
                </a:rPr>
                <a:t>Sitzungsbegleitung</a:t>
              </a:r>
              <a:r>
                <a:rPr kumimoji="0" lang="de-DE" sz="2000" b="1" i="0" u="none" strike="noStrike" kern="0" cap="none" spc="0" normalizeH="0" baseline="0" noProof="0" dirty="0">
                  <a:ln>
                    <a:noFill/>
                  </a:ln>
                  <a:solidFill>
                    <a:prstClr val="white"/>
                  </a:solidFill>
                  <a:effectLst/>
                  <a:uLnTx/>
                  <a:uFillTx/>
                  <a:latin typeface="Segoe UI Semilight"/>
                  <a:cs typeface="Arial" charset="0"/>
                </a:rPr>
                <a:t>, </a:t>
              </a:r>
              <a:r>
                <a:rPr lang="de-DE" sz="1600" kern="0" dirty="0">
                  <a:solidFill>
                    <a:prstClr val="white"/>
                  </a:solidFill>
                  <a:latin typeface="Segoe UI Semilight"/>
                </a:rPr>
                <a:t>Entlastung der Ehrenamtlichen</a:t>
              </a:r>
            </a:p>
          </p:txBody>
        </p:sp>
        <p:grpSp>
          <p:nvGrpSpPr>
            <p:cNvPr id="9" name="Gruppieren 8">
              <a:extLst>
                <a:ext uri="{FF2B5EF4-FFF2-40B4-BE49-F238E27FC236}">
                  <a16:creationId xmlns:a16="http://schemas.microsoft.com/office/drawing/2014/main" id="{B68D2274-158B-1E68-A4F4-937B2BCF2B42}"/>
                </a:ext>
              </a:extLst>
            </p:cNvPr>
            <p:cNvGrpSpPr/>
            <p:nvPr/>
          </p:nvGrpSpPr>
          <p:grpSpPr>
            <a:xfrm>
              <a:off x="1945228" y="1813974"/>
              <a:ext cx="9105113" cy="3495427"/>
              <a:chOff x="1945228" y="1813974"/>
              <a:chExt cx="9105113" cy="3495427"/>
            </a:xfrm>
          </p:grpSpPr>
          <p:sp>
            <p:nvSpPr>
              <p:cNvPr id="10" name="Freihandform: Form 9">
                <a:extLst>
                  <a:ext uri="{FF2B5EF4-FFF2-40B4-BE49-F238E27FC236}">
                    <a16:creationId xmlns:a16="http://schemas.microsoft.com/office/drawing/2014/main" id="{C063CACD-7CB9-AB29-98CA-BADFA65636D7}"/>
                  </a:ext>
                </a:extLst>
              </p:cNvPr>
              <p:cNvSpPr>
                <a:spLocks/>
              </p:cNvSpPr>
              <p:nvPr/>
            </p:nvSpPr>
            <p:spPr bwMode="gray">
              <a:xfrm>
                <a:off x="3463832" y="2963656"/>
                <a:ext cx="1023043" cy="1192024"/>
              </a:xfrm>
              <a:custGeom>
                <a:avLst/>
                <a:gdLst>
                  <a:gd name="connsiteX0" fmla="*/ 0 w 1035542"/>
                  <a:gd name="connsiteY0" fmla="*/ 806929 h 1620391"/>
                  <a:gd name="connsiteX1" fmla="*/ 1035542 w 1035542"/>
                  <a:gd name="connsiteY1" fmla="*/ 806929 h 1620391"/>
                  <a:gd name="connsiteX2" fmla="*/ 1035542 w 1035542"/>
                  <a:gd name="connsiteY2" fmla="*/ 1620391 h 1620391"/>
                  <a:gd name="connsiteX3" fmla="*/ 0 w 1035542"/>
                  <a:gd name="connsiteY3" fmla="*/ 1197324 h 1620391"/>
                  <a:gd name="connsiteX4" fmla="*/ 1035542 w 1035542"/>
                  <a:gd name="connsiteY4" fmla="*/ 0 h 1620391"/>
                  <a:gd name="connsiteX5" fmla="*/ 1035542 w 1035542"/>
                  <a:gd name="connsiteY5" fmla="*/ 806928 h 1620391"/>
                  <a:gd name="connsiteX6" fmla="*/ 0 w 1035542"/>
                  <a:gd name="connsiteY6" fmla="*/ 806928 h 1620391"/>
                  <a:gd name="connsiteX7" fmla="*/ 0 w 1035542"/>
                  <a:gd name="connsiteY7" fmla="*/ 443397 h 162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5542" h="1620391">
                    <a:moveTo>
                      <a:pt x="0" y="806929"/>
                    </a:moveTo>
                    <a:lnTo>
                      <a:pt x="1035542" y="806929"/>
                    </a:lnTo>
                    <a:lnTo>
                      <a:pt x="1035542" y="1620391"/>
                    </a:lnTo>
                    <a:lnTo>
                      <a:pt x="0" y="1197324"/>
                    </a:lnTo>
                    <a:close/>
                    <a:moveTo>
                      <a:pt x="1035542" y="0"/>
                    </a:moveTo>
                    <a:lnTo>
                      <a:pt x="1035542" y="806928"/>
                    </a:lnTo>
                    <a:lnTo>
                      <a:pt x="0" y="806928"/>
                    </a:lnTo>
                    <a:lnTo>
                      <a:pt x="0" y="443397"/>
                    </a:lnTo>
                    <a:close/>
                  </a:path>
                </a:pathLst>
              </a:custGeom>
              <a:solidFill>
                <a:srgbClr val="A61F5E"/>
              </a:solidFill>
              <a:ln w="12700">
                <a:noFill/>
                <a:miter lim="800000"/>
                <a:headEnd/>
                <a:tailEnd/>
              </a:ln>
              <a:effectLst/>
            </p:spPr>
            <p:txBody>
              <a:bodyPr vert="horz" wrap="square" lIns="108000" tIns="0" rIns="0" bIns="0" anchor="ctr" anchorCtr="0">
                <a:noAutofit/>
              </a:bodyPr>
              <a:lstStyle/>
              <a:p>
                <a:pPr marL="0" marR="0" lvl="0" indent="-190500" defTabSz="914400" eaLnBrk="1" fontAlgn="auto" latinLnBrk="0" hangingPunct="1">
                  <a:lnSpc>
                    <a:spcPct val="80000"/>
                  </a:lnSpc>
                  <a:spcBef>
                    <a:spcPts val="0"/>
                  </a:spcBef>
                  <a:spcAft>
                    <a:spcPts val="1000"/>
                  </a:spcAft>
                  <a:buClr>
                    <a:srgbClr val="808080"/>
                  </a:buClr>
                  <a:buSzTx/>
                  <a:buFontTx/>
                  <a:buNone/>
                  <a:tabLst/>
                  <a:defRPr/>
                </a:pPr>
                <a:endParaRPr kumimoji="0" lang="de-DE" sz="1800" b="1" i="0" u="none" strike="noStrike" kern="0" cap="none" spc="0" normalizeH="0" baseline="0" noProof="0">
                  <a:ln>
                    <a:noFill/>
                  </a:ln>
                  <a:solidFill>
                    <a:prstClr val="white"/>
                  </a:solidFill>
                  <a:effectLst/>
                  <a:uLnTx/>
                  <a:uFillTx/>
                  <a:latin typeface="Segoe UI Semilight"/>
                  <a:cs typeface="Arial" charset="0"/>
                </a:endParaRPr>
              </a:p>
            </p:txBody>
          </p:sp>
          <p:sp>
            <p:nvSpPr>
              <p:cNvPr id="11" name="Freihandform: Form 10">
                <a:extLst>
                  <a:ext uri="{FF2B5EF4-FFF2-40B4-BE49-F238E27FC236}">
                    <a16:creationId xmlns:a16="http://schemas.microsoft.com/office/drawing/2014/main" id="{0DB93B07-47AA-36AC-6B42-7C191570233B}"/>
                  </a:ext>
                </a:extLst>
              </p:cNvPr>
              <p:cNvSpPr>
                <a:spLocks/>
              </p:cNvSpPr>
              <p:nvPr/>
            </p:nvSpPr>
            <p:spPr bwMode="gray">
              <a:xfrm>
                <a:off x="3472378" y="1824702"/>
                <a:ext cx="1035542" cy="1517352"/>
              </a:xfrm>
              <a:custGeom>
                <a:avLst/>
                <a:gdLst>
                  <a:gd name="connsiteX0" fmla="*/ 1035542 w 1035542"/>
                  <a:gd name="connsiteY0" fmla="*/ 0 h 1858786"/>
                  <a:gd name="connsiteX1" fmla="*/ 1035542 w 1035542"/>
                  <a:gd name="connsiteY1" fmla="*/ 731483 h 1858786"/>
                  <a:gd name="connsiteX2" fmla="*/ 1034735 w 1035542"/>
                  <a:gd name="connsiteY2" fmla="*/ 732153 h 1858786"/>
                  <a:gd name="connsiteX3" fmla="*/ 1035542 w 1035542"/>
                  <a:gd name="connsiteY3" fmla="*/ 731504 h 1858786"/>
                  <a:gd name="connsiteX4" fmla="*/ 1035542 w 1035542"/>
                  <a:gd name="connsiteY4" fmla="*/ 1438444 h 1858786"/>
                  <a:gd name="connsiteX5" fmla="*/ 0 w 1035542"/>
                  <a:gd name="connsiteY5" fmla="*/ 1858786 h 1858786"/>
                  <a:gd name="connsiteX6" fmla="*/ 0 w 1035542"/>
                  <a:gd name="connsiteY6" fmla="*/ 1590589 h 1858786"/>
                  <a:gd name="connsiteX7" fmla="*/ 0 w 1035542"/>
                  <a:gd name="connsiteY7" fmla="*/ 1564001 h 1858786"/>
                  <a:gd name="connsiteX8" fmla="*/ 0 w 1035542"/>
                  <a:gd name="connsiteY8" fmla="*/ 1261054 h 18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542" h="1858786">
                    <a:moveTo>
                      <a:pt x="1035542" y="0"/>
                    </a:moveTo>
                    <a:lnTo>
                      <a:pt x="1035542" y="731483"/>
                    </a:lnTo>
                    <a:lnTo>
                      <a:pt x="1034735" y="732153"/>
                    </a:lnTo>
                    <a:lnTo>
                      <a:pt x="1035542" y="731504"/>
                    </a:lnTo>
                    <a:lnTo>
                      <a:pt x="1035542" y="1438444"/>
                    </a:lnTo>
                    <a:lnTo>
                      <a:pt x="0" y="1858786"/>
                    </a:lnTo>
                    <a:lnTo>
                      <a:pt x="0" y="1590589"/>
                    </a:lnTo>
                    <a:lnTo>
                      <a:pt x="0" y="1564001"/>
                    </a:lnTo>
                    <a:lnTo>
                      <a:pt x="0" y="1261054"/>
                    </a:lnTo>
                    <a:close/>
                  </a:path>
                </a:pathLst>
              </a:custGeom>
              <a:solidFill>
                <a:srgbClr val="93151F"/>
              </a:solidFill>
              <a:ln w="12700">
                <a:noFill/>
                <a:miter lim="800000"/>
                <a:headEnd/>
                <a:tailEnd/>
              </a:ln>
              <a:effectLst/>
            </p:spPr>
            <p:txBody>
              <a:bodyPr vert="horz" wrap="square" lIns="108000" tIns="0" rIns="0" bIns="0" anchor="ctr" anchorCtr="0">
                <a:noAutofit/>
              </a:bodyPr>
              <a:lstStyle/>
              <a:p>
                <a:pPr marL="0" marR="0" lvl="0" indent="-190500" defTabSz="914400" eaLnBrk="1" fontAlgn="auto" latinLnBrk="0" hangingPunct="1">
                  <a:lnSpc>
                    <a:spcPct val="80000"/>
                  </a:lnSpc>
                  <a:spcBef>
                    <a:spcPts val="0"/>
                  </a:spcBef>
                  <a:spcAft>
                    <a:spcPts val="1000"/>
                  </a:spcAft>
                  <a:buClr>
                    <a:srgbClr val="808080"/>
                  </a:buClr>
                  <a:buSzTx/>
                  <a:buFontTx/>
                  <a:buNone/>
                  <a:tabLst/>
                  <a:defRPr/>
                </a:pPr>
                <a:endParaRPr kumimoji="0" lang="de-DE" sz="1800" b="1" i="0" u="none" strike="noStrike" kern="0" cap="none" spc="0" normalizeH="0" baseline="0" noProof="0">
                  <a:ln>
                    <a:noFill/>
                  </a:ln>
                  <a:solidFill>
                    <a:prstClr val="white"/>
                  </a:solidFill>
                  <a:effectLst/>
                  <a:uLnTx/>
                  <a:uFillTx/>
                  <a:latin typeface="Segoe UI Semilight"/>
                  <a:cs typeface="Arial" charset="0"/>
                </a:endParaRPr>
              </a:p>
            </p:txBody>
          </p:sp>
          <p:pic>
            <p:nvPicPr>
              <p:cNvPr id="15" name="Graphic 179" descr="Volltreffer mit einfarbiger Füllung">
                <a:extLst>
                  <a:ext uri="{FF2B5EF4-FFF2-40B4-BE49-F238E27FC236}">
                    <a16:creationId xmlns:a16="http://schemas.microsoft.com/office/drawing/2014/main" id="{AD9139E5-A8F3-BED7-1BCB-62C8E364209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945228" y="2780100"/>
                <a:ext cx="561954" cy="561954"/>
              </a:xfrm>
              <a:prstGeom prst="rect">
                <a:avLst/>
              </a:prstGeom>
            </p:spPr>
          </p:pic>
          <p:sp>
            <p:nvSpPr>
              <p:cNvPr id="17" name="Ellipse 16">
                <a:extLst>
                  <a:ext uri="{FF2B5EF4-FFF2-40B4-BE49-F238E27FC236}">
                    <a16:creationId xmlns:a16="http://schemas.microsoft.com/office/drawing/2014/main" id="{139D122E-DD19-08DA-4391-8375E137F3CC}"/>
                  </a:ext>
                </a:extLst>
              </p:cNvPr>
              <p:cNvSpPr/>
              <p:nvPr/>
            </p:nvSpPr>
            <p:spPr bwMode="gray">
              <a:xfrm>
                <a:off x="9435751" y="1813974"/>
                <a:ext cx="1458819" cy="1195285"/>
              </a:xfrm>
              <a:prstGeom prst="ellipse">
                <a:avLst/>
              </a:prstGeom>
              <a:solidFill>
                <a:srgbClr val="93151F"/>
              </a:solidFill>
              <a:ln w="12700">
                <a:noFill/>
                <a:miter lim="800000"/>
                <a:headEnd/>
                <a:tailEnd/>
              </a:ln>
              <a:effectLst/>
            </p:spPr>
            <p:txBody>
              <a:bodyPr lIns="0" tIns="72000" rIns="0" bIns="0" anchor="ctr" anchorCtr="0"/>
              <a:lstStyle/>
              <a:p>
                <a:pPr marL="190500" marR="0" lvl="0" indent="-190500" algn="ctr" defTabSz="914400" eaLnBrk="1" fontAlgn="auto" latinLnBrk="0" hangingPunct="1">
                  <a:lnSpc>
                    <a:spcPct val="90000"/>
                  </a:lnSpc>
                  <a:spcBef>
                    <a:spcPts val="0"/>
                  </a:spcBef>
                  <a:spcAft>
                    <a:spcPts val="0"/>
                  </a:spcAft>
                  <a:buClr>
                    <a:srgbClr val="808080"/>
                  </a:buClr>
                  <a:buSzTx/>
                  <a:buFontTx/>
                  <a:buNone/>
                  <a:tabLst/>
                  <a:defRPr/>
                </a:pPr>
                <a:endParaRPr kumimoji="0" lang="de-DE" sz="2000" b="1" i="0" u="none" strike="noStrike" kern="0" cap="none" spc="0" normalizeH="0" baseline="0" noProof="0" dirty="0">
                  <a:ln>
                    <a:noFill/>
                  </a:ln>
                  <a:solidFill>
                    <a:srgbClr val="FFFFFF"/>
                  </a:solidFill>
                  <a:effectLst/>
                  <a:uLnTx/>
                  <a:uFillTx/>
                  <a:latin typeface="Segoe UI Semilight"/>
                  <a:cs typeface="Arial" charset="0"/>
                  <a:sym typeface="Wingdings"/>
                </a:endParaRPr>
              </a:p>
            </p:txBody>
          </p:sp>
          <p:sp>
            <p:nvSpPr>
              <p:cNvPr id="28" name="Ellipse 27">
                <a:extLst>
                  <a:ext uri="{FF2B5EF4-FFF2-40B4-BE49-F238E27FC236}">
                    <a16:creationId xmlns:a16="http://schemas.microsoft.com/office/drawing/2014/main" id="{FCFE71CC-10D5-AEA6-F83A-5F343115302A}"/>
                  </a:ext>
                </a:extLst>
              </p:cNvPr>
              <p:cNvSpPr/>
              <p:nvPr/>
            </p:nvSpPr>
            <p:spPr bwMode="gray">
              <a:xfrm>
                <a:off x="9729754" y="1945190"/>
                <a:ext cx="997525" cy="928512"/>
              </a:xfrm>
              <a:prstGeom prst="ellipse">
                <a:avLst/>
              </a:prstGeom>
              <a:solidFill>
                <a:sysClr val="window" lastClr="FFFFFF"/>
              </a:solidFill>
              <a:ln w="12700">
                <a:noFill/>
                <a:miter lim="800000"/>
                <a:headEnd/>
                <a:tailEnd/>
              </a:ln>
              <a:effectLst/>
            </p:spPr>
            <p:txBody>
              <a:bodyPr lIns="0" tIns="72000" rIns="0" bIns="0" anchor="ctr" anchorCtr="0"/>
              <a:lstStyle/>
              <a:p>
                <a:pPr marL="190500" marR="0" lvl="0" indent="-190500" algn="ctr" defTabSz="914400" eaLnBrk="1" fontAlgn="auto" latinLnBrk="0" hangingPunct="1">
                  <a:lnSpc>
                    <a:spcPct val="90000"/>
                  </a:lnSpc>
                  <a:spcBef>
                    <a:spcPts val="0"/>
                  </a:spcBef>
                  <a:spcAft>
                    <a:spcPts val="0"/>
                  </a:spcAft>
                  <a:buClr>
                    <a:srgbClr val="808080"/>
                  </a:buClr>
                  <a:buSzTx/>
                  <a:buFontTx/>
                  <a:buNone/>
                  <a:tabLst/>
                  <a:defRPr/>
                </a:pPr>
                <a:endParaRPr kumimoji="0" lang="de-DE" sz="2000" b="1" i="0" u="none" strike="noStrike" kern="0" cap="none" spc="0" normalizeH="0" baseline="0" noProof="0">
                  <a:ln>
                    <a:noFill/>
                  </a:ln>
                  <a:solidFill>
                    <a:srgbClr val="FFFFFF"/>
                  </a:solidFill>
                  <a:effectLst/>
                  <a:uLnTx/>
                  <a:uFillTx/>
                  <a:latin typeface="Segoe UI Semilight"/>
                  <a:cs typeface="Arial" charset="0"/>
                  <a:sym typeface="Wingdings"/>
                </a:endParaRPr>
              </a:p>
            </p:txBody>
          </p:sp>
          <p:sp>
            <p:nvSpPr>
              <p:cNvPr id="19" name="Ellipse 18">
                <a:extLst>
                  <a:ext uri="{FF2B5EF4-FFF2-40B4-BE49-F238E27FC236}">
                    <a16:creationId xmlns:a16="http://schemas.microsoft.com/office/drawing/2014/main" id="{464C7E61-28C8-C027-8229-2663CB3D5F1D}"/>
                  </a:ext>
                </a:extLst>
              </p:cNvPr>
              <p:cNvSpPr/>
              <p:nvPr/>
            </p:nvSpPr>
            <p:spPr bwMode="gray">
              <a:xfrm>
                <a:off x="9815918" y="4144241"/>
                <a:ext cx="1234423" cy="1165160"/>
              </a:xfrm>
              <a:prstGeom prst="ellipse">
                <a:avLst/>
              </a:prstGeom>
              <a:solidFill>
                <a:srgbClr val="305EA2"/>
              </a:solidFill>
              <a:ln w="12700">
                <a:noFill/>
                <a:miter lim="800000"/>
                <a:headEnd/>
                <a:tailEnd/>
              </a:ln>
              <a:effectLst/>
            </p:spPr>
            <p:txBody>
              <a:bodyPr lIns="0" tIns="72000" rIns="0" bIns="0" anchor="ctr" anchorCtr="0"/>
              <a:lstStyle/>
              <a:p>
                <a:pPr marL="190500" marR="0" lvl="0" indent="-190500" algn="ctr" defTabSz="914400" eaLnBrk="1" fontAlgn="auto" latinLnBrk="0" hangingPunct="1">
                  <a:lnSpc>
                    <a:spcPct val="90000"/>
                  </a:lnSpc>
                  <a:spcBef>
                    <a:spcPts val="0"/>
                  </a:spcBef>
                  <a:spcAft>
                    <a:spcPts val="0"/>
                  </a:spcAft>
                  <a:buClr>
                    <a:srgbClr val="808080"/>
                  </a:buClr>
                  <a:buSzTx/>
                  <a:buFontTx/>
                  <a:buNone/>
                  <a:tabLst/>
                  <a:defRPr/>
                </a:pPr>
                <a:endParaRPr kumimoji="0" lang="de-DE" sz="2000" b="1" i="0" u="none" strike="noStrike" kern="0" cap="none" spc="0" normalizeH="0" baseline="0" noProof="0">
                  <a:ln>
                    <a:noFill/>
                  </a:ln>
                  <a:solidFill>
                    <a:srgbClr val="FFFFFF"/>
                  </a:solidFill>
                  <a:effectLst/>
                  <a:uLnTx/>
                  <a:uFillTx/>
                  <a:latin typeface="Segoe UI Semilight"/>
                  <a:cs typeface="Arial" charset="0"/>
                  <a:sym typeface="Wingdings"/>
                </a:endParaRPr>
              </a:p>
            </p:txBody>
          </p:sp>
          <p:sp>
            <p:nvSpPr>
              <p:cNvPr id="20" name="Ellipse 19">
                <a:extLst>
                  <a:ext uri="{FF2B5EF4-FFF2-40B4-BE49-F238E27FC236}">
                    <a16:creationId xmlns:a16="http://schemas.microsoft.com/office/drawing/2014/main" id="{FBF7F951-15DB-EED2-FD16-8093329726AA}"/>
                  </a:ext>
                </a:extLst>
              </p:cNvPr>
              <p:cNvSpPr/>
              <p:nvPr/>
            </p:nvSpPr>
            <p:spPr bwMode="gray">
              <a:xfrm>
                <a:off x="9932652" y="4270541"/>
                <a:ext cx="951137" cy="954385"/>
              </a:xfrm>
              <a:prstGeom prst="ellipse">
                <a:avLst/>
              </a:prstGeom>
              <a:solidFill>
                <a:sysClr val="window" lastClr="FFFFFF"/>
              </a:solidFill>
              <a:ln w="12700">
                <a:noFill/>
                <a:miter lim="800000"/>
                <a:headEnd/>
                <a:tailEnd/>
              </a:ln>
              <a:effectLst/>
            </p:spPr>
            <p:txBody>
              <a:bodyPr lIns="0" tIns="72000" rIns="0" bIns="0" anchor="ctr" anchorCtr="0"/>
              <a:lstStyle/>
              <a:p>
                <a:pPr marL="190500" marR="0" lvl="0" indent="-190500" algn="ctr" defTabSz="914400" eaLnBrk="1" fontAlgn="auto" latinLnBrk="0" hangingPunct="1">
                  <a:lnSpc>
                    <a:spcPct val="90000"/>
                  </a:lnSpc>
                  <a:spcBef>
                    <a:spcPts val="0"/>
                  </a:spcBef>
                  <a:spcAft>
                    <a:spcPts val="0"/>
                  </a:spcAft>
                  <a:buClr>
                    <a:srgbClr val="808080"/>
                  </a:buClr>
                  <a:buSzTx/>
                  <a:buFontTx/>
                  <a:buNone/>
                  <a:tabLst/>
                  <a:defRPr/>
                </a:pPr>
                <a:endParaRPr kumimoji="0" lang="de-DE" sz="2000" b="1" i="0" u="none" strike="noStrike" kern="0" cap="none" spc="0" normalizeH="0" baseline="0" noProof="0">
                  <a:ln>
                    <a:noFill/>
                  </a:ln>
                  <a:solidFill>
                    <a:srgbClr val="FFFFFF"/>
                  </a:solidFill>
                  <a:effectLst/>
                  <a:uLnTx/>
                  <a:uFillTx/>
                  <a:latin typeface="Segoe UI Semilight"/>
                  <a:cs typeface="Arial" charset="0"/>
                  <a:sym typeface="Wingdings"/>
                </a:endParaRPr>
              </a:p>
            </p:txBody>
          </p:sp>
          <p:sp>
            <p:nvSpPr>
              <p:cNvPr id="21" name="Ellipse 20">
                <a:extLst>
                  <a:ext uri="{FF2B5EF4-FFF2-40B4-BE49-F238E27FC236}">
                    <a16:creationId xmlns:a16="http://schemas.microsoft.com/office/drawing/2014/main" id="{8CF45E9A-A1C1-7B56-E1AE-9EB1ED66A29D}"/>
                  </a:ext>
                </a:extLst>
              </p:cNvPr>
              <p:cNvSpPr/>
              <p:nvPr/>
            </p:nvSpPr>
            <p:spPr bwMode="gray">
              <a:xfrm>
                <a:off x="8622413" y="3003287"/>
                <a:ext cx="1344032" cy="1144376"/>
              </a:xfrm>
              <a:prstGeom prst="ellipse">
                <a:avLst/>
              </a:prstGeom>
              <a:solidFill>
                <a:srgbClr val="A61F5E"/>
              </a:solidFill>
              <a:ln w="12700">
                <a:noFill/>
                <a:miter lim="800000"/>
                <a:headEnd/>
                <a:tailEnd/>
              </a:ln>
              <a:effectLst/>
            </p:spPr>
            <p:txBody>
              <a:bodyPr lIns="0" tIns="72000" rIns="0" bIns="0" anchor="ctr" anchorCtr="0"/>
              <a:lstStyle/>
              <a:p>
                <a:pPr marL="190500" marR="0" lvl="0" indent="-190500" algn="ctr" defTabSz="914400" eaLnBrk="1" fontAlgn="auto" latinLnBrk="0" hangingPunct="1">
                  <a:lnSpc>
                    <a:spcPct val="90000"/>
                  </a:lnSpc>
                  <a:spcBef>
                    <a:spcPts val="0"/>
                  </a:spcBef>
                  <a:spcAft>
                    <a:spcPts val="0"/>
                  </a:spcAft>
                  <a:buClr>
                    <a:srgbClr val="808080"/>
                  </a:buClr>
                  <a:buSzTx/>
                  <a:buFontTx/>
                  <a:buNone/>
                  <a:tabLst/>
                  <a:defRPr/>
                </a:pPr>
                <a:endParaRPr kumimoji="0" lang="de-DE" sz="2000" b="1" i="0" u="none" strike="noStrike" kern="0" cap="none" spc="0" normalizeH="0" baseline="0" noProof="0">
                  <a:ln>
                    <a:noFill/>
                  </a:ln>
                  <a:solidFill>
                    <a:prstClr val="white">
                      <a:lumMod val="85000"/>
                    </a:prstClr>
                  </a:solidFill>
                  <a:effectLst/>
                  <a:uLnTx/>
                  <a:uFillTx/>
                  <a:latin typeface="Segoe UI Semilight"/>
                  <a:cs typeface="Arial" charset="0"/>
                  <a:sym typeface="Wingdings"/>
                </a:endParaRPr>
              </a:p>
            </p:txBody>
          </p:sp>
          <p:sp>
            <p:nvSpPr>
              <p:cNvPr id="22" name="Ellipse 21">
                <a:extLst>
                  <a:ext uri="{FF2B5EF4-FFF2-40B4-BE49-F238E27FC236}">
                    <a16:creationId xmlns:a16="http://schemas.microsoft.com/office/drawing/2014/main" id="{9843D62F-FCB9-0464-C815-BC25726612D1}"/>
                  </a:ext>
                </a:extLst>
              </p:cNvPr>
              <p:cNvSpPr/>
              <p:nvPr/>
            </p:nvSpPr>
            <p:spPr bwMode="gray">
              <a:xfrm>
                <a:off x="8903472" y="3118745"/>
                <a:ext cx="935321" cy="911323"/>
              </a:xfrm>
              <a:prstGeom prst="ellipse">
                <a:avLst/>
              </a:prstGeom>
              <a:solidFill>
                <a:sysClr val="window" lastClr="FFFFFF"/>
              </a:solidFill>
              <a:ln w="12700">
                <a:noFill/>
                <a:miter lim="800000"/>
                <a:headEnd/>
                <a:tailEnd/>
              </a:ln>
              <a:effectLst/>
            </p:spPr>
            <p:txBody>
              <a:bodyPr lIns="0" tIns="72000" rIns="0" bIns="0" anchor="ctr" anchorCtr="0"/>
              <a:lstStyle/>
              <a:p>
                <a:pPr marL="190500" marR="0" lvl="0" indent="-190500" algn="ctr" defTabSz="914400" eaLnBrk="1" fontAlgn="auto" latinLnBrk="0" hangingPunct="1">
                  <a:lnSpc>
                    <a:spcPct val="90000"/>
                  </a:lnSpc>
                  <a:spcBef>
                    <a:spcPts val="0"/>
                  </a:spcBef>
                  <a:spcAft>
                    <a:spcPts val="0"/>
                  </a:spcAft>
                  <a:buClr>
                    <a:srgbClr val="808080"/>
                  </a:buClr>
                  <a:buSzTx/>
                  <a:buFontTx/>
                  <a:buNone/>
                  <a:tabLst/>
                  <a:defRPr/>
                </a:pPr>
                <a:endParaRPr kumimoji="0" lang="de-DE" sz="2000" b="1" i="0" u="none" strike="noStrike" kern="0" cap="none" spc="0" normalizeH="0" baseline="0" noProof="0">
                  <a:ln>
                    <a:noFill/>
                  </a:ln>
                  <a:solidFill>
                    <a:prstClr val="white">
                      <a:lumMod val="85000"/>
                    </a:prstClr>
                  </a:solidFill>
                  <a:effectLst/>
                  <a:uLnTx/>
                  <a:uFillTx/>
                  <a:latin typeface="Segoe UI Semilight"/>
                  <a:cs typeface="Arial" charset="0"/>
                  <a:sym typeface="Wingdings"/>
                </a:endParaRPr>
              </a:p>
            </p:txBody>
          </p:sp>
          <p:pic>
            <p:nvPicPr>
              <p:cNvPr id="24" name="Grafik 23" descr="Händedruck">
                <a:extLst>
                  <a:ext uri="{FF2B5EF4-FFF2-40B4-BE49-F238E27FC236}">
                    <a16:creationId xmlns:a16="http://schemas.microsoft.com/office/drawing/2014/main" id="{BE69D82B-95F7-08ED-96A5-330ED9679F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66446" y="4374183"/>
                <a:ext cx="831656" cy="831656"/>
              </a:xfrm>
              <a:prstGeom prst="rect">
                <a:avLst/>
              </a:prstGeom>
            </p:spPr>
          </p:pic>
          <p:pic>
            <p:nvPicPr>
              <p:cNvPr id="25" name="Grafik 24" descr="Arbeiten von zu Hause Schreibtisch Silhouette">
                <a:extLst>
                  <a:ext uri="{FF2B5EF4-FFF2-40B4-BE49-F238E27FC236}">
                    <a16:creationId xmlns:a16="http://schemas.microsoft.com/office/drawing/2014/main" id="{D795736B-3AFC-8C87-49BF-A06A5A0000E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965329" y="3121981"/>
                <a:ext cx="811608" cy="811608"/>
              </a:xfrm>
              <a:prstGeom prst="rect">
                <a:avLst/>
              </a:prstGeom>
            </p:spPr>
          </p:pic>
          <p:pic>
            <p:nvPicPr>
              <p:cNvPr id="26" name="Grafik 25" descr="Gruppe von Personen mit einfarbiger Füllung">
                <a:extLst>
                  <a:ext uri="{FF2B5EF4-FFF2-40B4-BE49-F238E27FC236}">
                    <a16:creationId xmlns:a16="http://schemas.microsoft.com/office/drawing/2014/main" id="{A48502BB-58F4-873A-1BDD-2C4D67CD37A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831172" y="2019422"/>
                <a:ext cx="780046" cy="780046"/>
              </a:xfrm>
              <a:prstGeom prst="rect">
                <a:avLst/>
              </a:prstGeom>
            </p:spPr>
          </p:pic>
        </p:grpSp>
      </p:grpSp>
      <p:sp>
        <p:nvSpPr>
          <p:cNvPr id="4" name="Freihandform: Form 3">
            <a:extLst>
              <a:ext uri="{FF2B5EF4-FFF2-40B4-BE49-F238E27FC236}">
                <a16:creationId xmlns:a16="http://schemas.microsoft.com/office/drawing/2014/main" id="{8B60E369-8094-6F31-3814-96980C208E82}"/>
              </a:ext>
            </a:extLst>
          </p:cNvPr>
          <p:cNvSpPr>
            <a:spLocks/>
          </p:cNvSpPr>
          <p:nvPr/>
        </p:nvSpPr>
        <p:spPr bwMode="gray">
          <a:xfrm>
            <a:off x="3399803" y="3507694"/>
            <a:ext cx="933621" cy="1956058"/>
          </a:xfrm>
          <a:custGeom>
            <a:avLst/>
            <a:gdLst>
              <a:gd name="connsiteX0" fmla="*/ 0 w 1035542"/>
              <a:gd name="connsiteY0" fmla="*/ 0 h 1877893"/>
              <a:gd name="connsiteX1" fmla="*/ 1035542 w 1035542"/>
              <a:gd name="connsiteY1" fmla="*/ 423072 h 1877893"/>
              <a:gd name="connsiteX2" fmla="*/ 1035542 w 1035542"/>
              <a:gd name="connsiteY2" fmla="*/ 1071046 h 1877893"/>
              <a:gd name="connsiteX3" fmla="*/ 1035542 w 1035542"/>
              <a:gd name="connsiteY3" fmla="*/ 1151847 h 1877893"/>
              <a:gd name="connsiteX4" fmla="*/ 1035542 w 1035542"/>
              <a:gd name="connsiteY4" fmla="*/ 1877893 h 1877893"/>
              <a:gd name="connsiteX5" fmla="*/ 0 w 1035542"/>
              <a:gd name="connsiteY5" fmla="*/ 603163 h 1877893"/>
              <a:gd name="connsiteX6" fmla="*/ 0 w 1035542"/>
              <a:gd name="connsiteY6" fmla="*/ 305704 h 1877893"/>
              <a:gd name="connsiteX7" fmla="*/ 0 w 1035542"/>
              <a:gd name="connsiteY7" fmla="*/ 236371 h 187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5542" h="1877893">
                <a:moveTo>
                  <a:pt x="0" y="0"/>
                </a:moveTo>
                <a:lnTo>
                  <a:pt x="1035542" y="423072"/>
                </a:lnTo>
                <a:lnTo>
                  <a:pt x="1035542" y="1071046"/>
                </a:lnTo>
                <a:lnTo>
                  <a:pt x="1035542" y="1151847"/>
                </a:lnTo>
                <a:lnTo>
                  <a:pt x="1035542" y="1877893"/>
                </a:lnTo>
                <a:lnTo>
                  <a:pt x="0" y="603163"/>
                </a:lnTo>
                <a:lnTo>
                  <a:pt x="0" y="305704"/>
                </a:lnTo>
                <a:lnTo>
                  <a:pt x="0" y="236371"/>
                </a:lnTo>
                <a:close/>
              </a:path>
            </a:pathLst>
          </a:custGeom>
          <a:solidFill>
            <a:srgbClr val="B91817"/>
          </a:solidFill>
          <a:ln w="12700">
            <a:noFill/>
            <a:miter lim="800000"/>
            <a:headEnd/>
            <a:tailEnd/>
          </a:ln>
          <a:effectLst/>
        </p:spPr>
        <p:txBody>
          <a:bodyPr vert="horz" wrap="square" lIns="108000" tIns="0" rIns="0" bIns="0" anchor="ctr" anchorCtr="0">
            <a:noAutofit/>
          </a:bodyPr>
          <a:lstStyle/>
          <a:p>
            <a:pPr marL="0" marR="0" lvl="0" indent="-190500" defTabSz="914400" eaLnBrk="1" fontAlgn="auto" latinLnBrk="0" hangingPunct="1">
              <a:lnSpc>
                <a:spcPct val="80000"/>
              </a:lnSpc>
              <a:spcBef>
                <a:spcPts val="0"/>
              </a:spcBef>
              <a:spcAft>
                <a:spcPts val="1000"/>
              </a:spcAft>
              <a:buClr>
                <a:srgbClr val="808080"/>
              </a:buClr>
              <a:buSzTx/>
              <a:buFontTx/>
              <a:buNone/>
              <a:tabLst/>
              <a:defRPr/>
            </a:pPr>
            <a:endParaRPr kumimoji="0" lang="de-DE" sz="1800" b="1" i="0" u="none" strike="noStrike" kern="0" cap="none" spc="0" normalizeH="0" baseline="0" noProof="0" dirty="0">
              <a:ln>
                <a:noFill/>
              </a:ln>
              <a:solidFill>
                <a:prstClr val="white"/>
              </a:solidFill>
              <a:effectLst/>
              <a:uLnTx/>
              <a:uFillTx/>
              <a:latin typeface="Segoe UI Semilight"/>
              <a:cs typeface="Arial" charset="0"/>
            </a:endParaRPr>
          </a:p>
        </p:txBody>
      </p:sp>
      <p:sp>
        <p:nvSpPr>
          <p:cNvPr id="29" name="Rectangle 9">
            <a:extLst>
              <a:ext uri="{FF2B5EF4-FFF2-40B4-BE49-F238E27FC236}">
                <a16:creationId xmlns:a16="http://schemas.microsoft.com/office/drawing/2014/main" id="{2BAA7263-5B69-6400-DB27-A3EB832D1CB0}"/>
              </a:ext>
            </a:extLst>
          </p:cNvPr>
          <p:cNvSpPr>
            <a:spLocks noChangeArrowheads="1"/>
          </p:cNvSpPr>
          <p:nvPr/>
        </p:nvSpPr>
        <p:spPr bwMode="gray">
          <a:xfrm>
            <a:off x="4325435" y="4423159"/>
            <a:ext cx="4654139" cy="1033168"/>
          </a:xfrm>
          <a:prstGeom prst="rect">
            <a:avLst/>
          </a:prstGeom>
          <a:solidFill>
            <a:srgbClr val="B91817"/>
          </a:solidFill>
          <a:ln w="12700">
            <a:noFill/>
            <a:miter lim="800000"/>
            <a:headEnd/>
            <a:tailEnd/>
          </a:ln>
          <a:effectLst/>
        </p:spPr>
        <p:txBody>
          <a:bodyPr vert="horz" lIns="180000" tIns="0" rIns="0" bIns="0" anchor="ctr" anchorCtr="0"/>
          <a:lstStyle/>
          <a:p>
            <a:pPr marL="0" marR="0" lvl="0" indent="-190500" defTabSz="914400" eaLnBrk="1" fontAlgn="auto" latinLnBrk="0" hangingPunct="1">
              <a:lnSpc>
                <a:spcPct val="80000"/>
              </a:lnSpc>
              <a:spcBef>
                <a:spcPts val="0"/>
              </a:spcBef>
              <a:spcAft>
                <a:spcPts val="600"/>
              </a:spcAft>
              <a:buClr>
                <a:srgbClr val="808080"/>
              </a:buClr>
              <a:buSzTx/>
              <a:buFontTx/>
              <a:buNone/>
              <a:tabLst/>
              <a:defRPr/>
            </a:pPr>
            <a:r>
              <a:rPr kumimoji="0" lang="de-DE" sz="2000" b="1" i="0" u="none" strike="noStrike" kern="0" cap="none" spc="0" normalizeH="0" baseline="0" noProof="0" dirty="0">
                <a:ln>
                  <a:noFill/>
                </a:ln>
                <a:solidFill>
                  <a:prstClr val="white"/>
                </a:solidFill>
                <a:effectLst/>
                <a:uLnTx/>
                <a:uFillTx/>
                <a:latin typeface="Segoe UI Semilight"/>
                <a:cs typeface="Arial" charset="0"/>
              </a:rPr>
              <a:t>Stärkere Professionalisierung</a:t>
            </a:r>
          </a:p>
          <a:p>
            <a:pPr marL="0" marR="0" lvl="0" indent="-190500" defTabSz="914400" eaLnBrk="1" fontAlgn="auto" latinLnBrk="0" hangingPunct="1">
              <a:lnSpc>
                <a:spcPct val="80000"/>
              </a:lnSpc>
              <a:spcBef>
                <a:spcPts val="0"/>
              </a:spcBef>
              <a:spcAft>
                <a:spcPts val="600"/>
              </a:spcAft>
              <a:buClr>
                <a:srgbClr val="808080"/>
              </a:buClr>
              <a:buSzTx/>
              <a:buFontTx/>
              <a:buNone/>
              <a:tabLst/>
              <a:defRPr/>
            </a:pPr>
            <a:r>
              <a:rPr kumimoji="0" lang="de-DE" sz="1600" b="0" i="0" u="none" strike="noStrike" kern="0" cap="none" spc="0" normalizeH="0" baseline="0" noProof="0" dirty="0">
                <a:ln>
                  <a:noFill/>
                </a:ln>
                <a:solidFill>
                  <a:prstClr val="white"/>
                </a:solidFill>
                <a:effectLst/>
                <a:uLnTx/>
                <a:uFillTx/>
                <a:latin typeface="Segoe UI Semilight"/>
              </a:rPr>
              <a:t>Projektmanagement, </a:t>
            </a:r>
            <a:r>
              <a:rPr lang="de-DE" sz="1600" kern="0" dirty="0">
                <a:solidFill>
                  <a:prstClr val="white"/>
                </a:solidFill>
                <a:latin typeface="Segoe UI Semilight"/>
              </a:rPr>
              <a:t>Prozessüberwachung,</a:t>
            </a:r>
            <a:br>
              <a:rPr lang="de-DE" sz="1600" kern="0" dirty="0">
                <a:solidFill>
                  <a:prstClr val="white"/>
                </a:solidFill>
                <a:latin typeface="Segoe UI Semilight"/>
              </a:rPr>
            </a:br>
            <a:r>
              <a:rPr lang="de-DE" sz="1600" kern="0" dirty="0">
                <a:solidFill>
                  <a:prstClr val="white"/>
                </a:solidFill>
                <a:latin typeface="Segoe UI Semilight"/>
              </a:rPr>
              <a:t>Digitalisierung</a:t>
            </a:r>
            <a:endParaRPr kumimoji="0" lang="de-DE" sz="1600" b="0" i="0" u="none" strike="noStrike" kern="0" cap="none" spc="0" normalizeH="0" baseline="0" noProof="0" dirty="0">
              <a:ln>
                <a:noFill/>
              </a:ln>
              <a:solidFill>
                <a:prstClr val="white"/>
              </a:solidFill>
              <a:effectLst/>
              <a:uLnTx/>
              <a:uFillTx/>
              <a:latin typeface="Segoe UI Semilight"/>
            </a:endParaRPr>
          </a:p>
        </p:txBody>
      </p:sp>
      <p:pic>
        <p:nvPicPr>
          <p:cNvPr id="30" name="Grafik 29">
            <a:extLst>
              <a:ext uri="{FF2B5EF4-FFF2-40B4-BE49-F238E27FC236}">
                <a16:creationId xmlns:a16="http://schemas.microsoft.com/office/drawing/2014/main" id="{42F1C45F-6B05-82D2-1891-8A05AE235A0E}"/>
              </a:ext>
            </a:extLst>
          </p:cNvPr>
          <p:cNvPicPr>
            <a:picLocks noChangeAspect="1"/>
          </p:cNvPicPr>
          <p:nvPr/>
        </p:nvPicPr>
        <p:blipFill>
          <a:blip r:embed="rId11">
            <a:duotone>
              <a:prstClr val="black"/>
              <a:srgbClr val="305EA2">
                <a:tint val="45000"/>
                <a:satMod val="400000"/>
              </a:srgbClr>
            </a:duotone>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3390969" y="3099854"/>
            <a:ext cx="956347" cy="1335276"/>
          </a:xfrm>
          <a:prstGeom prst="rect">
            <a:avLst/>
          </a:prstGeom>
          <a:ln>
            <a:noFill/>
          </a:ln>
        </p:spPr>
      </p:pic>
      <p:pic>
        <p:nvPicPr>
          <p:cNvPr id="31" name="Grafik 30">
            <a:extLst>
              <a:ext uri="{FF2B5EF4-FFF2-40B4-BE49-F238E27FC236}">
                <a16:creationId xmlns:a16="http://schemas.microsoft.com/office/drawing/2014/main" id="{EA4E2ED8-6BE7-2FE6-862F-D9EBDBA82018}"/>
              </a:ext>
            </a:extLst>
          </p:cNvPr>
          <p:cNvPicPr>
            <a:picLocks noChangeAspect="1"/>
          </p:cNvPicPr>
          <p:nvPr/>
        </p:nvPicPr>
        <p:blipFill>
          <a:blip r:embed="rId13">
            <a:duotone>
              <a:prstClr val="black"/>
              <a:schemeClr val="tx1">
                <a:lumMod val="95000"/>
                <a:lumOff val="5000"/>
                <a:tint val="45000"/>
                <a:satMod val="400000"/>
              </a:schemeClr>
            </a:duotone>
          </a:blip>
          <a:stretch>
            <a:fillRect/>
          </a:stretch>
        </p:blipFill>
        <p:spPr>
          <a:xfrm>
            <a:off x="1140539" y="2239290"/>
            <a:ext cx="2258418" cy="1930127"/>
          </a:xfrm>
          <a:prstGeom prst="rect">
            <a:avLst/>
          </a:prstGeom>
        </p:spPr>
      </p:pic>
      <p:sp>
        <p:nvSpPr>
          <p:cNvPr id="32" name="Ellipse 31">
            <a:extLst>
              <a:ext uri="{FF2B5EF4-FFF2-40B4-BE49-F238E27FC236}">
                <a16:creationId xmlns:a16="http://schemas.microsoft.com/office/drawing/2014/main" id="{C0E43C6F-AB4B-C69C-F404-019E64373103}"/>
              </a:ext>
            </a:extLst>
          </p:cNvPr>
          <p:cNvSpPr/>
          <p:nvPr/>
        </p:nvSpPr>
        <p:spPr>
          <a:xfrm>
            <a:off x="2023898" y="2023466"/>
            <a:ext cx="681506" cy="656487"/>
          </a:xfrm>
          <a:prstGeom prst="ellipse">
            <a:avLst/>
          </a:prstGeom>
          <a:solidFill>
            <a:srgbClr val="565656"/>
          </a:solidFill>
          <a:ln w="25400" cap="flat" cmpd="sng" algn="ctr">
            <a:solidFill>
              <a:sysClr val="window" lastClr="FFFFFF"/>
            </a:solidFill>
            <a:prstDash val="solid"/>
            <a:miter lim="800000"/>
          </a:ln>
          <a:effectLst/>
        </p:spPr>
        <p:txBody>
          <a:bodyPr lIns="72000" tIns="72000" rIns="72000" bIns="7200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white"/>
              </a:solidFill>
              <a:effectLst/>
              <a:uLnTx/>
              <a:uFillTx/>
              <a:latin typeface="Segoe UI Semilight"/>
              <a:ea typeface="+mn-ea"/>
              <a:cs typeface="+mn-cs"/>
            </a:endParaRPr>
          </a:p>
        </p:txBody>
      </p:sp>
      <p:pic>
        <p:nvPicPr>
          <p:cNvPr id="34" name="Grafik 33" descr="Volltreffer mit einfarbiger Füllung">
            <a:extLst>
              <a:ext uri="{FF2B5EF4-FFF2-40B4-BE49-F238E27FC236}">
                <a16:creationId xmlns:a16="http://schemas.microsoft.com/office/drawing/2014/main" id="{84911521-A14D-14C9-AC10-6FB73A34802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100976" y="2066542"/>
            <a:ext cx="551643" cy="551643"/>
          </a:xfrm>
          <a:prstGeom prst="rect">
            <a:avLst/>
          </a:prstGeom>
        </p:spPr>
      </p:pic>
      <p:sp>
        <p:nvSpPr>
          <p:cNvPr id="35" name="Ellipse 34">
            <a:extLst>
              <a:ext uri="{FF2B5EF4-FFF2-40B4-BE49-F238E27FC236}">
                <a16:creationId xmlns:a16="http://schemas.microsoft.com/office/drawing/2014/main" id="{A83E34D4-3537-FC7C-5641-AC063A879D75}"/>
              </a:ext>
            </a:extLst>
          </p:cNvPr>
          <p:cNvSpPr/>
          <p:nvPr/>
        </p:nvSpPr>
        <p:spPr bwMode="gray">
          <a:xfrm>
            <a:off x="8507295" y="4419867"/>
            <a:ext cx="1037158" cy="1033168"/>
          </a:xfrm>
          <a:prstGeom prst="ellipse">
            <a:avLst/>
          </a:prstGeom>
          <a:solidFill>
            <a:srgbClr val="B91817"/>
          </a:solidFill>
          <a:ln w="12700">
            <a:noFill/>
            <a:miter lim="800000"/>
            <a:headEnd/>
            <a:tailEnd/>
          </a:ln>
          <a:effectLst/>
        </p:spPr>
        <p:txBody>
          <a:bodyPr lIns="0" tIns="72000" rIns="0" bIns="0" anchor="ctr" anchorCtr="0"/>
          <a:lstStyle/>
          <a:p>
            <a:pPr marL="190500" marR="0" lvl="0" indent="-190500" algn="ctr" defTabSz="914400" eaLnBrk="1" fontAlgn="auto" latinLnBrk="0" hangingPunct="1">
              <a:lnSpc>
                <a:spcPct val="90000"/>
              </a:lnSpc>
              <a:spcBef>
                <a:spcPts val="0"/>
              </a:spcBef>
              <a:spcAft>
                <a:spcPts val="0"/>
              </a:spcAft>
              <a:buClr>
                <a:srgbClr val="808080"/>
              </a:buClr>
              <a:buSzTx/>
              <a:buFontTx/>
              <a:buNone/>
              <a:tabLst/>
              <a:defRPr/>
            </a:pPr>
            <a:endParaRPr kumimoji="0" lang="de-DE" sz="2000" b="1" i="0" u="none" strike="noStrike" kern="0" cap="none" spc="0" normalizeH="0" baseline="0" noProof="0">
              <a:ln>
                <a:noFill/>
              </a:ln>
              <a:solidFill>
                <a:srgbClr val="FFFFFF"/>
              </a:solidFill>
              <a:effectLst/>
              <a:uLnTx/>
              <a:uFillTx/>
              <a:latin typeface="Segoe UI Semilight"/>
              <a:cs typeface="Arial" charset="0"/>
              <a:sym typeface="Wingdings"/>
            </a:endParaRPr>
          </a:p>
        </p:txBody>
      </p:sp>
      <p:sp>
        <p:nvSpPr>
          <p:cNvPr id="36" name="Ellipse 35">
            <a:extLst>
              <a:ext uri="{FF2B5EF4-FFF2-40B4-BE49-F238E27FC236}">
                <a16:creationId xmlns:a16="http://schemas.microsoft.com/office/drawing/2014/main" id="{A9BF84A6-8F08-064E-5F7A-1C5178171A7A}"/>
              </a:ext>
            </a:extLst>
          </p:cNvPr>
          <p:cNvSpPr/>
          <p:nvPr/>
        </p:nvSpPr>
        <p:spPr bwMode="gray">
          <a:xfrm>
            <a:off x="8535531" y="4514871"/>
            <a:ext cx="880900" cy="851458"/>
          </a:xfrm>
          <a:prstGeom prst="ellipse">
            <a:avLst/>
          </a:prstGeom>
          <a:solidFill>
            <a:sysClr val="window" lastClr="FFFFFF"/>
          </a:solidFill>
          <a:ln w="12700">
            <a:noFill/>
            <a:miter lim="800000"/>
            <a:headEnd/>
            <a:tailEnd/>
          </a:ln>
          <a:effectLst/>
        </p:spPr>
        <p:txBody>
          <a:bodyPr lIns="0" tIns="72000" rIns="0" bIns="0" anchor="ctr" anchorCtr="0"/>
          <a:lstStyle/>
          <a:p>
            <a:pPr marL="190500" marR="0" lvl="0" indent="-190500" algn="ctr" defTabSz="914400" eaLnBrk="1" fontAlgn="auto" latinLnBrk="0" hangingPunct="1">
              <a:lnSpc>
                <a:spcPct val="90000"/>
              </a:lnSpc>
              <a:spcBef>
                <a:spcPts val="0"/>
              </a:spcBef>
              <a:spcAft>
                <a:spcPts val="0"/>
              </a:spcAft>
              <a:buClr>
                <a:srgbClr val="808080"/>
              </a:buClr>
              <a:buSzTx/>
              <a:buFontTx/>
              <a:buNone/>
              <a:tabLst/>
              <a:defRPr/>
            </a:pPr>
            <a:endParaRPr kumimoji="0" lang="de-DE" sz="2000" b="1" i="0" u="none" strike="noStrike" kern="0" cap="none" spc="0" normalizeH="0" baseline="0" noProof="0">
              <a:ln>
                <a:noFill/>
              </a:ln>
              <a:solidFill>
                <a:srgbClr val="FFFFFF"/>
              </a:solidFill>
              <a:effectLst/>
              <a:uLnTx/>
              <a:uFillTx/>
              <a:latin typeface="Segoe UI Semilight"/>
              <a:cs typeface="Arial" charset="0"/>
              <a:sym typeface="Wingdings"/>
            </a:endParaRPr>
          </a:p>
        </p:txBody>
      </p:sp>
      <p:pic>
        <p:nvPicPr>
          <p:cNvPr id="38" name="Grafik 37" descr="Gruppenbrainstorming Silhouette">
            <a:extLst>
              <a:ext uri="{FF2B5EF4-FFF2-40B4-BE49-F238E27FC236}">
                <a16:creationId xmlns:a16="http://schemas.microsoft.com/office/drawing/2014/main" id="{C4031A40-498C-3E75-F90A-3CEB2E67C22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596280" y="4530655"/>
            <a:ext cx="759401" cy="759401"/>
          </a:xfrm>
          <a:prstGeom prst="rect">
            <a:avLst/>
          </a:prstGeom>
        </p:spPr>
      </p:pic>
    </p:spTree>
    <p:extLst>
      <p:ext uri="{BB962C8B-B14F-4D97-AF65-F5344CB8AC3E}">
        <p14:creationId xmlns:p14="http://schemas.microsoft.com/office/powerpoint/2010/main" val="390491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DB30D-6006-BE65-E1A7-BA720DCA9AD1}"/>
              </a:ext>
            </a:extLst>
          </p:cNvPr>
          <p:cNvSpPr>
            <a:spLocks noGrp="1"/>
          </p:cNvSpPr>
          <p:nvPr>
            <p:ph type="ctrTitle"/>
          </p:nvPr>
        </p:nvSpPr>
        <p:spPr/>
        <p:txBody>
          <a:bodyPr/>
          <a:lstStyle/>
          <a:p>
            <a:r>
              <a:rPr lang="de-DE" dirty="0"/>
              <a:t>Rahmenbedingungen  Verwaltungsleitung</a:t>
            </a:r>
          </a:p>
        </p:txBody>
      </p:sp>
      <p:grpSp>
        <p:nvGrpSpPr>
          <p:cNvPr id="5" name="Gruppieren 4">
            <a:extLst>
              <a:ext uri="{FF2B5EF4-FFF2-40B4-BE49-F238E27FC236}">
                <a16:creationId xmlns:a16="http://schemas.microsoft.com/office/drawing/2014/main" id="{FF11AE7B-EE3B-134F-72FF-9F3B0F58193C}"/>
              </a:ext>
            </a:extLst>
          </p:cNvPr>
          <p:cNvGrpSpPr/>
          <p:nvPr/>
        </p:nvGrpSpPr>
        <p:grpSpPr>
          <a:xfrm>
            <a:off x="-640949" y="962690"/>
            <a:ext cx="12523059" cy="4445690"/>
            <a:chOff x="142534" y="1816338"/>
            <a:chExt cx="11045209" cy="4361071"/>
          </a:xfrm>
        </p:grpSpPr>
        <p:sp>
          <p:nvSpPr>
            <p:cNvPr id="6" name="Freihandform: Form 5">
              <a:extLst>
                <a:ext uri="{FF2B5EF4-FFF2-40B4-BE49-F238E27FC236}">
                  <a16:creationId xmlns:a16="http://schemas.microsoft.com/office/drawing/2014/main" id="{CD6401D4-1407-4C8E-2AF4-8E10B150305F}"/>
                </a:ext>
              </a:extLst>
            </p:cNvPr>
            <p:cNvSpPr/>
            <p:nvPr/>
          </p:nvSpPr>
          <p:spPr>
            <a:xfrm>
              <a:off x="990504" y="1816338"/>
              <a:ext cx="4632595" cy="4361071"/>
            </a:xfrm>
            <a:custGeom>
              <a:avLst/>
              <a:gdLst>
                <a:gd name="connsiteX0" fmla="*/ 0 w 5374005"/>
                <a:gd name="connsiteY0" fmla="*/ 0 h 4365828"/>
                <a:gd name="connsiteX1" fmla="*/ 1992053 w 5374005"/>
                <a:gd name="connsiteY1" fmla="*/ 0 h 4365828"/>
                <a:gd name="connsiteX2" fmla="*/ 1992053 w 5374005"/>
                <a:gd name="connsiteY2" fmla="*/ 9528 h 4365828"/>
                <a:gd name="connsiteX3" fmla="*/ 2623811 w 5374005"/>
                <a:gd name="connsiteY3" fmla="*/ 6898 h 4365828"/>
                <a:gd name="connsiteX4" fmla="*/ 5374005 w 5374005"/>
                <a:gd name="connsiteY4" fmla="*/ 4361071 h 4365828"/>
                <a:gd name="connsiteX5" fmla="*/ 850264 w 5374005"/>
                <a:gd name="connsiteY5" fmla="*/ 4365828 h 4365828"/>
                <a:gd name="connsiteX6" fmla="*/ 850278 w 5374005"/>
                <a:gd name="connsiteY6" fmla="*/ 4360496 h 4365828"/>
                <a:gd name="connsiteX7" fmla="*/ 0 w 5374005"/>
                <a:gd name="connsiteY7" fmla="*/ 4360496 h 4365828"/>
                <a:gd name="connsiteX0" fmla="*/ 0 w 5374005"/>
                <a:gd name="connsiteY0" fmla="*/ 0 h 4365828"/>
                <a:gd name="connsiteX1" fmla="*/ 1992053 w 5374005"/>
                <a:gd name="connsiteY1" fmla="*/ 0 h 4365828"/>
                <a:gd name="connsiteX2" fmla="*/ 2623811 w 5374005"/>
                <a:gd name="connsiteY2" fmla="*/ 6898 h 4365828"/>
                <a:gd name="connsiteX3" fmla="*/ 5374005 w 5374005"/>
                <a:gd name="connsiteY3" fmla="*/ 4361071 h 4365828"/>
                <a:gd name="connsiteX4" fmla="*/ 850264 w 5374005"/>
                <a:gd name="connsiteY4" fmla="*/ 4365828 h 4365828"/>
                <a:gd name="connsiteX5" fmla="*/ 850278 w 5374005"/>
                <a:gd name="connsiteY5" fmla="*/ 4360496 h 4365828"/>
                <a:gd name="connsiteX6" fmla="*/ 0 w 5374005"/>
                <a:gd name="connsiteY6" fmla="*/ 4360496 h 4365828"/>
                <a:gd name="connsiteX7" fmla="*/ 0 w 5374005"/>
                <a:gd name="connsiteY7" fmla="*/ 0 h 4365828"/>
                <a:gd name="connsiteX0" fmla="*/ 0 w 5374005"/>
                <a:gd name="connsiteY0" fmla="*/ 0 h 4365828"/>
                <a:gd name="connsiteX1" fmla="*/ 2623811 w 5374005"/>
                <a:gd name="connsiteY1" fmla="*/ 6898 h 4365828"/>
                <a:gd name="connsiteX2" fmla="*/ 5374005 w 5374005"/>
                <a:gd name="connsiteY2" fmla="*/ 4361071 h 4365828"/>
                <a:gd name="connsiteX3" fmla="*/ 850264 w 5374005"/>
                <a:gd name="connsiteY3" fmla="*/ 4365828 h 4365828"/>
                <a:gd name="connsiteX4" fmla="*/ 850278 w 5374005"/>
                <a:gd name="connsiteY4" fmla="*/ 4360496 h 4365828"/>
                <a:gd name="connsiteX5" fmla="*/ 0 w 5374005"/>
                <a:gd name="connsiteY5" fmla="*/ 4360496 h 4365828"/>
                <a:gd name="connsiteX6" fmla="*/ 0 w 5374005"/>
                <a:gd name="connsiteY6" fmla="*/ 0 h 4365828"/>
                <a:gd name="connsiteX0" fmla="*/ 0 w 5374005"/>
                <a:gd name="connsiteY0" fmla="*/ 0 h 4685257"/>
                <a:gd name="connsiteX1" fmla="*/ 2623811 w 5374005"/>
                <a:gd name="connsiteY1" fmla="*/ 6898 h 4685257"/>
                <a:gd name="connsiteX2" fmla="*/ 5374005 w 5374005"/>
                <a:gd name="connsiteY2" fmla="*/ 4361071 h 4685257"/>
                <a:gd name="connsiteX3" fmla="*/ 850264 w 5374005"/>
                <a:gd name="connsiteY3" fmla="*/ 4365828 h 4685257"/>
                <a:gd name="connsiteX4" fmla="*/ 0 w 5374005"/>
                <a:gd name="connsiteY4" fmla="*/ 4360496 h 4685257"/>
                <a:gd name="connsiteX5" fmla="*/ 0 w 5374005"/>
                <a:gd name="connsiteY5" fmla="*/ 0 h 4685257"/>
                <a:gd name="connsiteX0" fmla="*/ 0 w 5374005"/>
                <a:gd name="connsiteY0" fmla="*/ 0 h 4361071"/>
                <a:gd name="connsiteX1" fmla="*/ 2623811 w 5374005"/>
                <a:gd name="connsiteY1" fmla="*/ 6898 h 4361071"/>
                <a:gd name="connsiteX2" fmla="*/ 5374005 w 5374005"/>
                <a:gd name="connsiteY2" fmla="*/ 4361071 h 4361071"/>
                <a:gd name="connsiteX3" fmla="*/ 0 w 5374005"/>
                <a:gd name="connsiteY3" fmla="*/ 4360496 h 4361071"/>
                <a:gd name="connsiteX4" fmla="*/ 0 w 5374005"/>
                <a:gd name="connsiteY4" fmla="*/ 0 h 436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4005" h="4361071">
                  <a:moveTo>
                    <a:pt x="0" y="0"/>
                  </a:moveTo>
                  <a:lnTo>
                    <a:pt x="2623811" y="6898"/>
                  </a:lnTo>
                  <a:cubicBezTo>
                    <a:pt x="3565915" y="1530154"/>
                    <a:pt x="4431901" y="2837815"/>
                    <a:pt x="5374005" y="4361071"/>
                  </a:cubicBezTo>
                  <a:lnTo>
                    <a:pt x="0" y="4360496"/>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dirty="0"/>
            </a:p>
          </p:txBody>
        </p:sp>
        <p:grpSp>
          <p:nvGrpSpPr>
            <p:cNvPr id="7" name="Gruppieren 6">
              <a:extLst>
                <a:ext uri="{FF2B5EF4-FFF2-40B4-BE49-F238E27FC236}">
                  <a16:creationId xmlns:a16="http://schemas.microsoft.com/office/drawing/2014/main" id="{4A224219-C2C0-B2AF-EFE1-3828372B1F35}"/>
                </a:ext>
              </a:extLst>
            </p:cNvPr>
            <p:cNvGrpSpPr/>
            <p:nvPr/>
          </p:nvGrpSpPr>
          <p:grpSpPr>
            <a:xfrm>
              <a:off x="255987" y="2182026"/>
              <a:ext cx="9833833" cy="627131"/>
              <a:chOff x="208980" y="2045355"/>
              <a:chExt cx="9833833" cy="627131"/>
            </a:xfrm>
          </p:grpSpPr>
          <p:sp>
            <p:nvSpPr>
              <p:cNvPr id="33" name="Inhaltsplatzhalter 9">
                <a:extLst>
                  <a:ext uri="{FF2B5EF4-FFF2-40B4-BE49-F238E27FC236}">
                    <a16:creationId xmlns:a16="http://schemas.microsoft.com/office/drawing/2014/main" id="{95B35323-74E5-694D-4846-CFBDF06E5088}"/>
                  </a:ext>
                </a:extLst>
              </p:cNvPr>
              <p:cNvSpPr txBox="1">
                <a:spLocks/>
              </p:cNvSpPr>
              <p:nvPr/>
            </p:nvSpPr>
            <p:spPr bwMode="gray">
              <a:xfrm>
                <a:off x="208980" y="2276486"/>
                <a:ext cx="1685004" cy="396000"/>
              </a:xfrm>
              <a:prstGeom prst="rect">
                <a:avLst/>
              </a:prstGeom>
            </p:spPr>
            <p:txBody>
              <a:bodyPr vert="horz" lIns="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Aft>
                    <a:spcPts val="0"/>
                  </a:spcAft>
                  <a:buNone/>
                </a:pPr>
                <a:r>
                  <a:rPr lang="de-DE" sz="2400" b="1" dirty="0">
                    <a:solidFill>
                      <a:schemeClr val="bg1"/>
                    </a:solidFill>
                  </a:rPr>
                  <a:t>Einsatz</a:t>
                </a:r>
              </a:p>
            </p:txBody>
          </p:sp>
          <p:sp>
            <p:nvSpPr>
              <p:cNvPr id="34" name="Ellipse 33">
                <a:extLst>
                  <a:ext uri="{FF2B5EF4-FFF2-40B4-BE49-F238E27FC236}">
                    <a16:creationId xmlns:a16="http://schemas.microsoft.com/office/drawing/2014/main" id="{824024FE-B516-648C-B057-74CF01CBE8FC}"/>
                  </a:ext>
                </a:extLst>
              </p:cNvPr>
              <p:cNvSpPr/>
              <p:nvPr/>
            </p:nvSpPr>
            <p:spPr bwMode="gray">
              <a:xfrm>
                <a:off x="3190151" y="2055466"/>
                <a:ext cx="530252" cy="589559"/>
              </a:xfrm>
              <a:prstGeom prst="ellipse">
                <a:avLst/>
              </a:prstGeom>
              <a:solidFill>
                <a:srgbClr val="A1381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pPr>
                <a:endParaRPr lang="de-DE" dirty="0">
                  <a:solidFill>
                    <a:schemeClr val="bg1"/>
                  </a:solidFill>
                </a:endParaRPr>
              </a:p>
            </p:txBody>
          </p:sp>
          <p:sp>
            <p:nvSpPr>
              <p:cNvPr id="35" name="Inhaltsplatzhalter 9">
                <a:extLst>
                  <a:ext uri="{FF2B5EF4-FFF2-40B4-BE49-F238E27FC236}">
                    <a16:creationId xmlns:a16="http://schemas.microsoft.com/office/drawing/2014/main" id="{F283CBE0-4443-6907-8AE2-C956627D67DB}"/>
                  </a:ext>
                </a:extLst>
              </p:cNvPr>
              <p:cNvSpPr txBox="1">
                <a:spLocks/>
              </p:cNvSpPr>
              <p:nvPr/>
            </p:nvSpPr>
            <p:spPr bwMode="gray">
              <a:xfrm>
                <a:off x="3620831" y="2045355"/>
                <a:ext cx="6421982" cy="468204"/>
              </a:xfrm>
              <a:prstGeom prst="rect">
                <a:avLst/>
              </a:prstGeom>
            </p:spPr>
            <p:txBody>
              <a:bodyPr vert="horz" lIns="18000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600" dirty="0">
                    <a:latin typeface="Calibri" panose="020F0502020204030204" pitchFamily="34" charset="0"/>
                    <a:ea typeface="Calibri" panose="020F0502020204030204" pitchFamily="34" charset="0"/>
                    <a:cs typeface="Calibri" panose="020F0502020204030204" pitchFamily="34" charset="0"/>
                  </a:rPr>
                  <a:t>Eine Verwaltungsleitung auf Ebene des </a:t>
                </a:r>
                <a:r>
                  <a:rPr lang="de-DE" sz="1600" dirty="0">
                    <a:latin typeface="Calibri" panose="020F0502020204030204" pitchFamily="34" charset="0"/>
                    <a:cs typeface="Calibri" panose="020F0502020204030204" pitchFamily="34" charset="0"/>
                  </a:rPr>
                  <a:t>Pastoralen Raumes mit Sitz in einer KKG</a:t>
                </a:r>
              </a:p>
            </p:txBody>
          </p:sp>
          <p:pic>
            <p:nvPicPr>
              <p:cNvPr id="36" name="Grafik 35" descr="Karte mit Ortsmarkierung mit einfarbiger Füllung">
                <a:extLst>
                  <a:ext uri="{FF2B5EF4-FFF2-40B4-BE49-F238E27FC236}">
                    <a16:creationId xmlns:a16="http://schemas.microsoft.com/office/drawing/2014/main" id="{5738E64C-6775-CC68-7870-545E0771D68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308177" y="2174548"/>
                <a:ext cx="291309" cy="324000"/>
              </a:xfrm>
              <a:prstGeom prst="rect">
                <a:avLst/>
              </a:prstGeom>
            </p:spPr>
          </p:pic>
          <p:cxnSp>
            <p:nvCxnSpPr>
              <p:cNvPr id="37" name="Gerade Verbindung 34">
                <a:extLst>
                  <a:ext uri="{FF2B5EF4-FFF2-40B4-BE49-F238E27FC236}">
                    <a16:creationId xmlns:a16="http://schemas.microsoft.com/office/drawing/2014/main" id="{134C22E7-E4EF-F50B-E53D-8E6EF1F5F2D4}"/>
                  </a:ext>
                </a:extLst>
              </p:cNvPr>
              <p:cNvCxnSpPr>
                <a:cxnSpLocks/>
              </p:cNvCxnSpPr>
              <p:nvPr/>
            </p:nvCxnSpPr>
            <p:spPr bwMode="gray">
              <a:xfrm>
                <a:off x="2056237" y="2498548"/>
                <a:ext cx="1041295" cy="0"/>
              </a:xfrm>
              <a:prstGeom prst="line">
                <a:avLst/>
              </a:prstGeom>
              <a:ln w="254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grpSp>
        <p:grpSp>
          <p:nvGrpSpPr>
            <p:cNvPr id="8" name="Gruppieren 7">
              <a:extLst>
                <a:ext uri="{FF2B5EF4-FFF2-40B4-BE49-F238E27FC236}">
                  <a16:creationId xmlns:a16="http://schemas.microsoft.com/office/drawing/2014/main" id="{25235557-C47B-99C9-5C21-8FC94B06ED2D}"/>
                </a:ext>
              </a:extLst>
            </p:cNvPr>
            <p:cNvGrpSpPr/>
            <p:nvPr/>
          </p:nvGrpSpPr>
          <p:grpSpPr>
            <a:xfrm>
              <a:off x="142534" y="2956211"/>
              <a:ext cx="11045209" cy="589559"/>
              <a:chOff x="7956" y="2685564"/>
              <a:chExt cx="11045209" cy="589559"/>
            </a:xfrm>
          </p:grpSpPr>
          <p:sp>
            <p:nvSpPr>
              <p:cNvPr id="28" name="Inhaltsplatzhalter 9">
                <a:extLst>
                  <a:ext uri="{FF2B5EF4-FFF2-40B4-BE49-F238E27FC236}">
                    <a16:creationId xmlns:a16="http://schemas.microsoft.com/office/drawing/2014/main" id="{D52AAE1C-2EC9-1A69-8C5D-B5EE07C9861C}"/>
                  </a:ext>
                </a:extLst>
              </p:cNvPr>
              <p:cNvSpPr txBox="1">
                <a:spLocks/>
              </p:cNvSpPr>
              <p:nvPr/>
            </p:nvSpPr>
            <p:spPr bwMode="gray">
              <a:xfrm>
                <a:off x="7956" y="2740369"/>
                <a:ext cx="2054046" cy="396000"/>
              </a:xfrm>
              <a:prstGeom prst="rect">
                <a:avLst/>
              </a:prstGeom>
            </p:spPr>
            <p:txBody>
              <a:bodyPr vert="horz" lIns="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Aft>
                    <a:spcPts val="0"/>
                  </a:spcAft>
                  <a:buNone/>
                </a:pPr>
                <a:r>
                  <a:rPr lang="de-DE" sz="2400" b="1" dirty="0">
                    <a:solidFill>
                      <a:schemeClr val="bg1"/>
                    </a:solidFill>
                  </a:rPr>
                  <a:t>Auftrag</a:t>
                </a:r>
              </a:p>
            </p:txBody>
          </p:sp>
          <p:sp>
            <p:nvSpPr>
              <p:cNvPr id="29" name="Ellipse 28">
                <a:extLst>
                  <a:ext uri="{FF2B5EF4-FFF2-40B4-BE49-F238E27FC236}">
                    <a16:creationId xmlns:a16="http://schemas.microsoft.com/office/drawing/2014/main" id="{A0B516F8-A24F-8DC4-7691-DDC5331E1B8B}"/>
                  </a:ext>
                </a:extLst>
              </p:cNvPr>
              <p:cNvSpPr/>
              <p:nvPr/>
            </p:nvSpPr>
            <p:spPr bwMode="gray">
              <a:xfrm>
                <a:off x="3511915" y="2685564"/>
                <a:ext cx="530252" cy="589559"/>
              </a:xfrm>
              <a:prstGeom prst="ellipse">
                <a:avLst/>
              </a:prstGeom>
              <a:solidFill>
                <a:srgbClr val="CC4627"/>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pPr>
                <a:endParaRPr lang="de-DE">
                  <a:solidFill>
                    <a:srgbClr val="FFFFFF"/>
                  </a:solidFill>
                </a:endParaRPr>
              </a:p>
            </p:txBody>
          </p:sp>
          <p:sp>
            <p:nvSpPr>
              <p:cNvPr id="30" name="Inhaltsplatzhalter 9">
                <a:extLst>
                  <a:ext uri="{FF2B5EF4-FFF2-40B4-BE49-F238E27FC236}">
                    <a16:creationId xmlns:a16="http://schemas.microsoft.com/office/drawing/2014/main" id="{D45DC722-AB06-92C7-7224-EFC444285F3D}"/>
                  </a:ext>
                </a:extLst>
              </p:cNvPr>
              <p:cNvSpPr txBox="1">
                <a:spLocks/>
              </p:cNvSpPr>
              <p:nvPr/>
            </p:nvSpPr>
            <p:spPr bwMode="gray">
              <a:xfrm>
                <a:off x="4051508" y="2712638"/>
                <a:ext cx="7001657" cy="536195"/>
              </a:xfrm>
              <a:prstGeom prst="rect">
                <a:avLst/>
              </a:prstGeom>
            </p:spPr>
            <p:txBody>
              <a:bodyPr vert="horz" lIns="18000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600" dirty="0">
                    <a:latin typeface="Calibri" panose="020F0502020204030204" pitchFamily="34" charset="0"/>
                    <a:ea typeface="Calibri" panose="020F0502020204030204" pitchFamily="34" charset="0"/>
                    <a:cs typeface="Calibri" panose="020F0502020204030204" pitchFamily="34" charset="0"/>
                  </a:rPr>
                  <a:t>Kernaufgabe ist es, die Pfarrer (Leitung der Pfarreien) von Verwaltungsaufgaben zu entlasten</a:t>
                </a:r>
                <a:endParaRPr lang="de-DE" sz="16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32" name="Grafik 31" descr="Skizze mit einfarbiger Füllung">
                <a:extLst>
                  <a:ext uri="{FF2B5EF4-FFF2-40B4-BE49-F238E27FC236}">
                    <a16:creationId xmlns:a16="http://schemas.microsoft.com/office/drawing/2014/main" id="{21E2062D-5955-7639-0CD0-7FE96060F1B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608112" y="2807109"/>
                <a:ext cx="291310" cy="324000"/>
              </a:xfrm>
              <a:prstGeom prst="rect">
                <a:avLst/>
              </a:prstGeom>
            </p:spPr>
          </p:pic>
        </p:grpSp>
        <p:grpSp>
          <p:nvGrpSpPr>
            <p:cNvPr id="9" name="Gruppieren 8">
              <a:extLst>
                <a:ext uri="{FF2B5EF4-FFF2-40B4-BE49-F238E27FC236}">
                  <a16:creationId xmlns:a16="http://schemas.microsoft.com/office/drawing/2014/main" id="{3A1E96A1-F362-AA5D-A33F-3B8DEE8D6BE0}"/>
                </a:ext>
              </a:extLst>
            </p:cNvPr>
            <p:cNvGrpSpPr/>
            <p:nvPr/>
          </p:nvGrpSpPr>
          <p:grpSpPr>
            <a:xfrm>
              <a:off x="913968" y="3629549"/>
              <a:ext cx="8537620" cy="662103"/>
              <a:chOff x="516677" y="2910528"/>
              <a:chExt cx="8537620" cy="662103"/>
            </a:xfrm>
          </p:grpSpPr>
          <p:sp>
            <p:nvSpPr>
              <p:cNvPr id="23" name="Ellipse 22">
                <a:extLst>
                  <a:ext uri="{FF2B5EF4-FFF2-40B4-BE49-F238E27FC236}">
                    <a16:creationId xmlns:a16="http://schemas.microsoft.com/office/drawing/2014/main" id="{C2A07DFA-50A8-9B40-4CBF-8568947B374A}"/>
                  </a:ext>
                </a:extLst>
              </p:cNvPr>
              <p:cNvSpPr/>
              <p:nvPr/>
            </p:nvSpPr>
            <p:spPr bwMode="gray">
              <a:xfrm>
                <a:off x="3704733" y="2983072"/>
                <a:ext cx="530252" cy="589559"/>
              </a:xfrm>
              <a:prstGeom prst="ellipse">
                <a:avLst/>
              </a:prstGeom>
              <a:solidFill>
                <a:srgbClr val="D86C5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pPr>
                <a:endParaRPr lang="de-DE">
                  <a:solidFill>
                    <a:schemeClr val="bg1"/>
                  </a:solidFill>
                </a:endParaRPr>
              </a:p>
            </p:txBody>
          </p:sp>
          <p:sp>
            <p:nvSpPr>
              <p:cNvPr id="24" name="Inhaltsplatzhalter 9">
                <a:extLst>
                  <a:ext uri="{FF2B5EF4-FFF2-40B4-BE49-F238E27FC236}">
                    <a16:creationId xmlns:a16="http://schemas.microsoft.com/office/drawing/2014/main" id="{38551206-67DC-17C1-4501-C0DFFF4A7D2D}"/>
                  </a:ext>
                </a:extLst>
              </p:cNvPr>
              <p:cNvSpPr txBox="1">
                <a:spLocks/>
              </p:cNvSpPr>
              <p:nvPr/>
            </p:nvSpPr>
            <p:spPr bwMode="gray">
              <a:xfrm>
                <a:off x="516677" y="3073101"/>
                <a:ext cx="2054046" cy="396000"/>
              </a:xfrm>
              <a:prstGeom prst="rect">
                <a:avLst/>
              </a:prstGeom>
            </p:spPr>
            <p:txBody>
              <a:bodyPr vert="horz" lIns="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Aft>
                    <a:spcPts val="0"/>
                  </a:spcAft>
                  <a:buNone/>
                </a:pPr>
                <a:r>
                  <a:rPr lang="de-DE" sz="2400" b="1" dirty="0">
                    <a:solidFill>
                      <a:schemeClr val="bg1"/>
                    </a:solidFill>
                  </a:rPr>
                  <a:t>Finanzierung</a:t>
                </a:r>
              </a:p>
            </p:txBody>
          </p:sp>
          <p:sp>
            <p:nvSpPr>
              <p:cNvPr id="25" name="Inhaltsplatzhalter 9">
                <a:extLst>
                  <a:ext uri="{FF2B5EF4-FFF2-40B4-BE49-F238E27FC236}">
                    <a16:creationId xmlns:a16="http://schemas.microsoft.com/office/drawing/2014/main" id="{5994F759-DC0A-EF9F-6042-13DD0E730119}"/>
                  </a:ext>
                </a:extLst>
              </p:cNvPr>
              <p:cNvSpPr txBox="1">
                <a:spLocks/>
              </p:cNvSpPr>
              <p:nvPr/>
            </p:nvSpPr>
            <p:spPr bwMode="gray">
              <a:xfrm>
                <a:off x="4295983" y="2910528"/>
                <a:ext cx="4758314" cy="579136"/>
              </a:xfrm>
              <a:prstGeom prst="rect">
                <a:avLst/>
              </a:prstGeom>
            </p:spPr>
            <p:txBody>
              <a:bodyPr vert="horz" lIns="18000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None/>
                </a:pPr>
                <a:r>
                  <a:rPr lang="de-DE" sz="1600" dirty="0"/>
                  <a:t>100 % Bistum</a:t>
                </a:r>
              </a:p>
            </p:txBody>
          </p:sp>
          <p:pic>
            <p:nvPicPr>
              <p:cNvPr id="27" name="Grafik 26" descr="Münzen mit einfarbiger Füllung">
                <a:extLst>
                  <a:ext uri="{FF2B5EF4-FFF2-40B4-BE49-F238E27FC236}">
                    <a16:creationId xmlns:a16="http://schemas.microsoft.com/office/drawing/2014/main" id="{BB323175-0A21-E8FF-BFC4-EEBE3B5492A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826731" y="3136746"/>
                <a:ext cx="291310" cy="324000"/>
              </a:xfrm>
              <a:prstGeom prst="rect">
                <a:avLst/>
              </a:prstGeom>
            </p:spPr>
          </p:pic>
        </p:grpSp>
        <p:sp>
          <p:nvSpPr>
            <p:cNvPr id="20" name="Inhaltsplatzhalter 9">
              <a:extLst>
                <a:ext uri="{FF2B5EF4-FFF2-40B4-BE49-F238E27FC236}">
                  <a16:creationId xmlns:a16="http://schemas.microsoft.com/office/drawing/2014/main" id="{B0D69743-1041-021B-AA8B-DBCB63602D50}"/>
                </a:ext>
              </a:extLst>
            </p:cNvPr>
            <p:cNvSpPr txBox="1">
              <a:spLocks/>
            </p:cNvSpPr>
            <p:nvPr/>
          </p:nvSpPr>
          <p:spPr bwMode="gray">
            <a:xfrm>
              <a:off x="4177515" y="3130154"/>
              <a:ext cx="5374004" cy="556941"/>
            </a:xfrm>
            <a:prstGeom prst="rect">
              <a:avLst/>
            </a:prstGeom>
          </p:spPr>
          <p:txBody>
            <a:bodyPr vert="horz" lIns="18000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None/>
              </a:pPr>
              <a:endParaRPr lang="de-DE" sz="1600" dirty="0"/>
            </a:p>
          </p:txBody>
        </p:sp>
        <p:sp>
          <p:nvSpPr>
            <p:cNvPr id="15" name="Inhaltsplatzhalter 9">
              <a:extLst>
                <a:ext uri="{FF2B5EF4-FFF2-40B4-BE49-F238E27FC236}">
                  <a16:creationId xmlns:a16="http://schemas.microsoft.com/office/drawing/2014/main" id="{416E0037-E422-3DB8-7CBD-448C77D3A760}"/>
                </a:ext>
              </a:extLst>
            </p:cNvPr>
            <p:cNvSpPr txBox="1">
              <a:spLocks/>
            </p:cNvSpPr>
            <p:nvPr/>
          </p:nvSpPr>
          <p:spPr bwMode="gray">
            <a:xfrm>
              <a:off x="4464266" y="3613069"/>
              <a:ext cx="5330748" cy="567046"/>
            </a:xfrm>
            <a:prstGeom prst="rect">
              <a:avLst/>
            </a:prstGeom>
          </p:spPr>
          <p:txBody>
            <a:bodyPr vert="horz" lIns="18000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None/>
              </a:pPr>
              <a:endParaRPr lang="de-DE" sz="16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2" name="Grafik 11" descr="Checkliste RNL">
              <a:extLst>
                <a:ext uri="{FF2B5EF4-FFF2-40B4-BE49-F238E27FC236}">
                  <a16:creationId xmlns:a16="http://schemas.microsoft.com/office/drawing/2014/main" id="{0DAE9D29-21FC-9454-3D6E-B815AA7213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2091" y="5390349"/>
              <a:ext cx="717739" cy="717740"/>
            </a:xfrm>
            <a:prstGeom prst="rect">
              <a:avLst/>
            </a:prstGeom>
          </p:spPr>
        </p:pic>
      </p:grpSp>
      <p:sp>
        <p:nvSpPr>
          <p:cNvPr id="38" name="Inhaltsplatzhalter 9">
            <a:extLst>
              <a:ext uri="{FF2B5EF4-FFF2-40B4-BE49-F238E27FC236}">
                <a16:creationId xmlns:a16="http://schemas.microsoft.com/office/drawing/2014/main" id="{FA9E5B29-713B-7022-1793-C0D1840F4950}"/>
              </a:ext>
            </a:extLst>
          </p:cNvPr>
          <p:cNvSpPr txBox="1">
            <a:spLocks/>
          </p:cNvSpPr>
          <p:nvPr/>
        </p:nvSpPr>
        <p:spPr bwMode="gray">
          <a:xfrm>
            <a:off x="1119808" y="3877250"/>
            <a:ext cx="2321100" cy="403683"/>
          </a:xfrm>
          <a:prstGeom prst="rect">
            <a:avLst/>
          </a:prstGeom>
        </p:spPr>
        <p:txBody>
          <a:bodyPr vert="horz" lIns="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Aft>
                <a:spcPts val="0"/>
              </a:spcAft>
              <a:buNone/>
            </a:pPr>
            <a:r>
              <a:rPr lang="de-DE" sz="2400" b="1" dirty="0">
                <a:solidFill>
                  <a:schemeClr val="bg1"/>
                </a:solidFill>
              </a:rPr>
              <a:t>Anstellungsträger</a:t>
            </a:r>
          </a:p>
        </p:txBody>
      </p:sp>
      <p:sp>
        <p:nvSpPr>
          <p:cNvPr id="46" name="Ellipse 45">
            <a:extLst>
              <a:ext uri="{FF2B5EF4-FFF2-40B4-BE49-F238E27FC236}">
                <a16:creationId xmlns:a16="http://schemas.microsoft.com/office/drawing/2014/main" id="{2889D491-F3E8-DD26-807B-4451321B97B5}"/>
              </a:ext>
            </a:extLst>
          </p:cNvPr>
          <p:cNvSpPr/>
          <p:nvPr/>
        </p:nvSpPr>
        <p:spPr bwMode="gray">
          <a:xfrm>
            <a:off x="4326696" y="3663455"/>
            <a:ext cx="601200" cy="600998"/>
          </a:xfrm>
          <a:prstGeom prst="ellipse">
            <a:avLst/>
          </a:prstGeom>
          <a:solidFill>
            <a:srgbClr val="88B5B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pPr>
            <a:endParaRPr lang="de-DE">
              <a:solidFill>
                <a:schemeClr val="bg1"/>
              </a:solidFill>
            </a:endParaRPr>
          </a:p>
        </p:txBody>
      </p:sp>
      <p:sp>
        <p:nvSpPr>
          <p:cNvPr id="50" name="Inhaltsplatzhalter 9">
            <a:extLst>
              <a:ext uri="{FF2B5EF4-FFF2-40B4-BE49-F238E27FC236}">
                <a16:creationId xmlns:a16="http://schemas.microsoft.com/office/drawing/2014/main" id="{E60CF485-022B-D2D3-452F-F732C724442A}"/>
              </a:ext>
            </a:extLst>
          </p:cNvPr>
          <p:cNvSpPr txBox="1">
            <a:spLocks/>
          </p:cNvSpPr>
          <p:nvPr/>
        </p:nvSpPr>
        <p:spPr bwMode="gray">
          <a:xfrm>
            <a:off x="4962504" y="3578020"/>
            <a:ext cx="6321660" cy="590373"/>
          </a:xfrm>
          <a:prstGeom prst="rect">
            <a:avLst/>
          </a:prstGeom>
        </p:spPr>
        <p:txBody>
          <a:bodyPr vert="horz" lIns="18000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600" dirty="0"/>
              <a:t>Formell der Verband auf Kreisebene in den Grenzen der Kreisdekanate</a:t>
            </a:r>
            <a:br>
              <a:rPr lang="de-DE" sz="1600" dirty="0"/>
            </a:br>
            <a:r>
              <a:rPr lang="de-DE" sz="1600" dirty="0"/>
              <a:t>Der Pastorale Raum wird eine Einrichtung des Kreisverbandes</a:t>
            </a:r>
          </a:p>
        </p:txBody>
      </p:sp>
      <p:sp>
        <p:nvSpPr>
          <p:cNvPr id="58" name="Inhaltsplatzhalter 9">
            <a:extLst>
              <a:ext uri="{FF2B5EF4-FFF2-40B4-BE49-F238E27FC236}">
                <a16:creationId xmlns:a16="http://schemas.microsoft.com/office/drawing/2014/main" id="{088A55B5-FFA1-5CAD-4991-B4D75ACA4D3A}"/>
              </a:ext>
            </a:extLst>
          </p:cNvPr>
          <p:cNvSpPr txBox="1">
            <a:spLocks/>
          </p:cNvSpPr>
          <p:nvPr/>
        </p:nvSpPr>
        <p:spPr bwMode="gray">
          <a:xfrm>
            <a:off x="1010793" y="4615811"/>
            <a:ext cx="2967026" cy="471102"/>
          </a:xfrm>
          <a:prstGeom prst="rect">
            <a:avLst/>
          </a:prstGeom>
        </p:spPr>
        <p:txBody>
          <a:bodyPr vert="horz" lIns="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Aft>
                <a:spcPts val="0"/>
              </a:spcAft>
              <a:buNone/>
            </a:pPr>
            <a:r>
              <a:rPr lang="de-DE" sz="2400" b="1" dirty="0">
                <a:solidFill>
                  <a:schemeClr val="bg1"/>
                </a:solidFill>
              </a:rPr>
              <a:t>Dienstvorgesetze/r</a:t>
            </a:r>
          </a:p>
        </p:txBody>
      </p:sp>
      <p:sp>
        <p:nvSpPr>
          <p:cNvPr id="59" name="Inhaltsplatzhalter 9">
            <a:extLst>
              <a:ext uri="{FF2B5EF4-FFF2-40B4-BE49-F238E27FC236}">
                <a16:creationId xmlns:a16="http://schemas.microsoft.com/office/drawing/2014/main" id="{6FBC522D-A719-AF6C-A5C2-3C7E2729BCA1}"/>
              </a:ext>
            </a:extLst>
          </p:cNvPr>
          <p:cNvSpPr txBox="1">
            <a:spLocks/>
          </p:cNvSpPr>
          <p:nvPr/>
        </p:nvSpPr>
        <p:spPr bwMode="gray">
          <a:xfrm>
            <a:off x="5412251" y="4455901"/>
            <a:ext cx="6520527" cy="590373"/>
          </a:xfrm>
          <a:prstGeom prst="rect">
            <a:avLst/>
          </a:prstGeom>
        </p:spPr>
        <p:txBody>
          <a:bodyPr vert="horz" lIns="18000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600" dirty="0"/>
              <a:t>Wird von Verbandsvertretung delegiert an eine Person der Leitung im PR</a:t>
            </a:r>
            <a:br>
              <a:rPr lang="de-DE" sz="1600" dirty="0"/>
            </a:br>
            <a:r>
              <a:rPr lang="de-DE" sz="1600" dirty="0"/>
              <a:t>Die Verwaltungsleitung wird damit Teil des Leitungsteams des PR</a:t>
            </a:r>
          </a:p>
        </p:txBody>
      </p:sp>
      <p:sp>
        <p:nvSpPr>
          <p:cNvPr id="43" name="Ellipse 42">
            <a:extLst>
              <a:ext uri="{FF2B5EF4-FFF2-40B4-BE49-F238E27FC236}">
                <a16:creationId xmlns:a16="http://schemas.microsoft.com/office/drawing/2014/main" id="{075571C7-86C6-7B37-255D-9D178FA5A9FC}"/>
              </a:ext>
            </a:extLst>
          </p:cNvPr>
          <p:cNvSpPr/>
          <p:nvPr/>
        </p:nvSpPr>
        <p:spPr bwMode="gray">
          <a:xfrm>
            <a:off x="4915084" y="4414561"/>
            <a:ext cx="601200" cy="600998"/>
          </a:xfrm>
          <a:prstGeom prst="ellipse">
            <a:avLst/>
          </a:prstGeom>
          <a:solidFill>
            <a:srgbClr val="609CA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pPr>
            <a:endParaRPr lang="de-DE">
              <a:solidFill>
                <a:schemeClr val="bg1"/>
              </a:solidFill>
            </a:endParaRPr>
          </a:p>
        </p:txBody>
      </p:sp>
      <p:cxnSp>
        <p:nvCxnSpPr>
          <p:cNvPr id="47" name="Gerade Verbindung 34">
            <a:extLst>
              <a:ext uri="{FF2B5EF4-FFF2-40B4-BE49-F238E27FC236}">
                <a16:creationId xmlns:a16="http://schemas.microsoft.com/office/drawing/2014/main" id="{9B8DA720-E4F0-B39A-F8FC-5B1BD45B3956}"/>
              </a:ext>
            </a:extLst>
          </p:cNvPr>
          <p:cNvCxnSpPr>
            <a:cxnSpLocks/>
          </p:cNvCxnSpPr>
          <p:nvPr/>
        </p:nvCxnSpPr>
        <p:spPr bwMode="gray">
          <a:xfrm>
            <a:off x="1796997" y="2484640"/>
            <a:ext cx="1405826" cy="0"/>
          </a:xfrm>
          <a:prstGeom prst="line">
            <a:avLst/>
          </a:prstGeom>
          <a:ln w="254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Gerade Verbindung 34">
            <a:extLst>
              <a:ext uri="{FF2B5EF4-FFF2-40B4-BE49-F238E27FC236}">
                <a16:creationId xmlns:a16="http://schemas.microsoft.com/office/drawing/2014/main" id="{B21E8290-CA71-702D-19C0-4D4C7BAF24B1}"/>
              </a:ext>
            </a:extLst>
          </p:cNvPr>
          <p:cNvCxnSpPr>
            <a:cxnSpLocks/>
          </p:cNvCxnSpPr>
          <p:nvPr/>
        </p:nvCxnSpPr>
        <p:spPr bwMode="gray">
          <a:xfrm>
            <a:off x="2724926" y="3251624"/>
            <a:ext cx="1054235" cy="0"/>
          </a:xfrm>
          <a:prstGeom prst="line">
            <a:avLst/>
          </a:prstGeom>
          <a:ln w="254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3" name="Gerade Verbindung 34">
            <a:extLst>
              <a:ext uri="{FF2B5EF4-FFF2-40B4-BE49-F238E27FC236}">
                <a16:creationId xmlns:a16="http://schemas.microsoft.com/office/drawing/2014/main" id="{422444F2-E654-04D7-7CCE-D5190EBA84D9}"/>
              </a:ext>
            </a:extLst>
          </p:cNvPr>
          <p:cNvCxnSpPr>
            <a:cxnSpLocks/>
          </p:cNvCxnSpPr>
          <p:nvPr/>
        </p:nvCxnSpPr>
        <p:spPr bwMode="gray">
          <a:xfrm>
            <a:off x="3606051" y="4091007"/>
            <a:ext cx="611864" cy="0"/>
          </a:xfrm>
          <a:prstGeom prst="line">
            <a:avLst/>
          </a:prstGeom>
          <a:ln w="254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4" name="Gerade Verbindung 34">
            <a:extLst>
              <a:ext uri="{FF2B5EF4-FFF2-40B4-BE49-F238E27FC236}">
                <a16:creationId xmlns:a16="http://schemas.microsoft.com/office/drawing/2014/main" id="{128C5837-DB79-9FA7-8DED-D446EAA52EFC}"/>
              </a:ext>
            </a:extLst>
          </p:cNvPr>
          <p:cNvCxnSpPr>
            <a:cxnSpLocks/>
          </p:cNvCxnSpPr>
          <p:nvPr/>
        </p:nvCxnSpPr>
        <p:spPr bwMode="gray">
          <a:xfrm>
            <a:off x="4148921" y="4851362"/>
            <a:ext cx="579598" cy="3642"/>
          </a:xfrm>
          <a:prstGeom prst="line">
            <a:avLst/>
          </a:prstGeom>
          <a:ln w="254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55" name="Grafik 54" descr="Handschlag mit einfarbiger Füllung">
            <a:extLst>
              <a:ext uri="{FF2B5EF4-FFF2-40B4-BE49-F238E27FC236}">
                <a16:creationId xmlns:a16="http://schemas.microsoft.com/office/drawing/2014/main" id="{0EFB31E5-1382-3E3E-244D-1BC63BA99D20}"/>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442472" y="3813563"/>
            <a:ext cx="364855" cy="364855"/>
          </a:xfrm>
          <a:prstGeom prst="rect">
            <a:avLst/>
          </a:prstGeom>
        </p:spPr>
      </p:pic>
      <p:pic>
        <p:nvPicPr>
          <p:cNvPr id="49" name="Grafik 48" descr="Prioritäten mit einfarbiger Füllung">
            <a:extLst>
              <a:ext uri="{FF2B5EF4-FFF2-40B4-BE49-F238E27FC236}">
                <a16:creationId xmlns:a16="http://schemas.microsoft.com/office/drawing/2014/main" id="{D3CE1830-5702-D55C-A9D7-A6B92877BBB3}"/>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5000352" y="4568659"/>
            <a:ext cx="364855" cy="364855"/>
          </a:xfrm>
          <a:prstGeom prst="rect">
            <a:avLst/>
          </a:prstGeom>
        </p:spPr>
      </p:pic>
    </p:spTree>
    <p:extLst>
      <p:ext uri="{BB962C8B-B14F-4D97-AF65-F5344CB8AC3E}">
        <p14:creationId xmlns:p14="http://schemas.microsoft.com/office/powerpoint/2010/main" val="1962701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DB30D-6006-BE65-E1A7-BA720DCA9AD1}"/>
              </a:ext>
            </a:extLst>
          </p:cNvPr>
          <p:cNvSpPr>
            <a:spLocks noGrp="1"/>
          </p:cNvSpPr>
          <p:nvPr>
            <p:ph type="ctrTitle"/>
          </p:nvPr>
        </p:nvSpPr>
        <p:spPr/>
        <p:txBody>
          <a:bodyPr/>
          <a:lstStyle/>
          <a:p>
            <a:r>
              <a:rPr lang="de-DE" dirty="0"/>
              <a:t>Rahmenbedingungen Verwaltungsreferent/in</a:t>
            </a:r>
          </a:p>
        </p:txBody>
      </p:sp>
      <p:grpSp>
        <p:nvGrpSpPr>
          <p:cNvPr id="5" name="Gruppieren 4">
            <a:extLst>
              <a:ext uri="{FF2B5EF4-FFF2-40B4-BE49-F238E27FC236}">
                <a16:creationId xmlns:a16="http://schemas.microsoft.com/office/drawing/2014/main" id="{FF11AE7B-EE3B-134F-72FF-9F3B0F58193C}"/>
              </a:ext>
            </a:extLst>
          </p:cNvPr>
          <p:cNvGrpSpPr/>
          <p:nvPr/>
        </p:nvGrpSpPr>
        <p:grpSpPr>
          <a:xfrm>
            <a:off x="-522033" y="978743"/>
            <a:ext cx="12333919" cy="4445690"/>
            <a:chOff x="194821" y="1816338"/>
            <a:chExt cx="10878389" cy="4361071"/>
          </a:xfrm>
        </p:grpSpPr>
        <p:sp>
          <p:nvSpPr>
            <p:cNvPr id="6" name="Freihandform: Form 5">
              <a:extLst>
                <a:ext uri="{FF2B5EF4-FFF2-40B4-BE49-F238E27FC236}">
                  <a16:creationId xmlns:a16="http://schemas.microsoft.com/office/drawing/2014/main" id="{CD6401D4-1407-4C8E-2AF4-8E10B150305F}"/>
                </a:ext>
              </a:extLst>
            </p:cNvPr>
            <p:cNvSpPr/>
            <p:nvPr/>
          </p:nvSpPr>
          <p:spPr>
            <a:xfrm>
              <a:off x="990504" y="1816338"/>
              <a:ext cx="4632595" cy="4361071"/>
            </a:xfrm>
            <a:custGeom>
              <a:avLst/>
              <a:gdLst>
                <a:gd name="connsiteX0" fmla="*/ 0 w 5374005"/>
                <a:gd name="connsiteY0" fmla="*/ 0 h 4365828"/>
                <a:gd name="connsiteX1" fmla="*/ 1992053 w 5374005"/>
                <a:gd name="connsiteY1" fmla="*/ 0 h 4365828"/>
                <a:gd name="connsiteX2" fmla="*/ 1992053 w 5374005"/>
                <a:gd name="connsiteY2" fmla="*/ 9528 h 4365828"/>
                <a:gd name="connsiteX3" fmla="*/ 2623811 w 5374005"/>
                <a:gd name="connsiteY3" fmla="*/ 6898 h 4365828"/>
                <a:gd name="connsiteX4" fmla="*/ 5374005 w 5374005"/>
                <a:gd name="connsiteY4" fmla="*/ 4361071 h 4365828"/>
                <a:gd name="connsiteX5" fmla="*/ 850264 w 5374005"/>
                <a:gd name="connsiteY5" fmla="*/ 4365828 h 4365828"/>
                <a:gd name="connsiteX6" fmla="*/ 850278 w 5374005"/>
                <a:gd name="connsiteY6" fmla="*/ 4360496 h 4365828"/>
                <a:gd name="connsiteX7" fmla="*/ 0 w 5374005"/>
                <a:gd name="connsiteY7" fmla="*/ 4360496 h 4365828"/>
                <a:gd name="connsiteX0" fmla="*/ 0 w 5374005"/>
                <a:gd name="connsiteY0" fmla="*/ 0 h 4365828"/>
                <a:gd name="connsiteX1" fmla="*/ 1992053 w 5374005"/>
                <a:gd name="connsiteY1" fmla="*/ 0 h 4365828"/>
                <a:gd name="connsiteX2" fmla="*/ 2623811 w 5374005"/>
                <a:gd name="connsiteY2" fmla="*/ 6898 h 4365828"/>
                <a:gd name="connsiteX3" fmla="*/ 5374005 w 5374005"/>
                <a:gd name="connsiteY3" fmla="*/ 4361071 h 4365828"/>
                <a:gd name="connsiteX4" fmla="*/ 850264 w 5374005"/>
                <a:gd name="connsiteY4" fmla="*/ 4365828 h 4365828"/>
                <a:gd name="connsiteX5" fmla="*/ 850278 w 5374005"/>
                <a:gd name="connsiteY5" fmla="*/ 4360496 h 4365828"/>
                <a:gd name="connsiteX6" fmla="*/ 0 w 5374005"/>
                <a:gd name="connsiteY6" fmla="*/ 4360496 h 4365828"/>
                <a:gd name="connsiteX7" fmla="*/ 0 w 5374005"/>
                <a:gd name="connsiteY7" fmla="*/ 0 h 4365828"/>
                <a:gd name="connsiteX0" fmla="*/ 0 w 5374005"/>
                <a:gd name="connsiteY0" fmla="*/ 0 h 4365828"/>
                <a:gd name="connsiteX1" fmla="*/ 2623811 w 5374005"/>
                <a:gd name="connsiteY1" fmla="*/ 6898 h 4365828"/>
                <a:gd name="connsiteX2" fmla="*/ 5374005 w 5374005"/>
                <a:gd name="connsiteY2" fmla="*/ 4361071 h 4365828"/>
                <a:gd name="connsiteX3" fmla="*/ 850264 w 5374005"/>
                <a:gd name="connsiteY3" fmla="*/ 4365828 h 4365828"/>
                <a:gd name="connsiteX4" fmla="*/ 850278 w 5374005"/>
                <a:gd name="connsiteY4" fmla="*/ 4360496 h 4365828"/>
                <a:gd name="connsiteX5" fmla="*/ 0 w 5374005"/>
                <a:gd name="connsiteY5" fmla="*/ 4360496 h 4365828"/>
                <a:gd name="connsiteX6" fmla="*/ 0 w 5374005"/>
                <a:gd name="connsiteY6" fmla="*/ 0 h 4365828"/>
                <a:gd name="connsiteX0" fmla="*/ 0 w 5374005"/>
                <a:gd name="connsiteY0" fmla="*/ 0 h 4685257"/>
                <a:gd name="connsiteX1" fmla="*/ 2623811 w 5374005"/>
                <a:gd name="connsiteY1" fmla="*/ 6898 h 4685257"/>
                <a:gd name="connsiteX2" fmla="*/ 5374005 w 5374005"/>
                <a:gd name="connsiteY2" fmla="*/ 4361071 h 4685257"/>
                <a:gd name="connsiteX3" fmla="*/ 850264 w 5374005"/>
                <a:gd name="connsiteY3" fmla="*/ 4365828 h 4685257"/>
                <a:gd name="connsiteX4" fmla="*/ 0 w 5374005"/>
                <a:gd name="connsiteY4" fmla="*/ 4360496 h 4685257"/>
                <a:gd name="connsiteX5" fmla="*/ 0 w 5374005"/>
                <a:gd name="connsiteY5" fmla="*/ 0 h 4685257"/>
                <a:gd name="connsiteX0" fmla="*/ 0 w 5374005"/>
                <a:gd name="connsiteY0" fmla="*/ 0 h 4361071"/>
                <a:gd name="connsiteX1" fmla="*/ 2623811 w 5374005"/>
                <a:gd name="connsiteY1" fmla="*/ 6898 h 4361071"/>
                <a:gd name="connsiteX2" fmla="*/ 5374005 w 5374005"/>
                <a:gd name="connsiteY2" fmla="*/ 4361071 h 4361071"/>
                <a:gd name="connsiteX3" fmla="*/ 0 w 5374005"/>
                <a:gd name="connsiteY3" fmla="*/ 4360496 h 4361071"/>
                <a:gd name="connsiteX4" fmla="*/ 0 w 5374005"/>
                <a:gd name="connsiteY4" fmla="*/ 0 h 436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4005" h="4361071">
                  <a:moveTo>
                    <a:pt x="0" y="0"/>
                  </a:moveTo>
                  <a:lnTo>
                    <a:pt x="2623811" y="6898"/>
                  </a:lnTo>
                  <a:cubicBezTo>
                    <a:pt x="3565915" y="1530154"/>
                    <a:pt x="4431901" y="2837815"/>
                    <a:pt x="5374005" y="4361071"/>
                  </a:cubicBezTo>
                  <a:lnTo>
                    <a:pt x="0" y="4360496"/>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dirty="0"/>
            </a:p>
          </p:txBody>
        </p:sp>
        <p:grpSp>
          <p:nvGrpSpPr>
            <p:cNvPr id="7" name="Gruppieren 6">
              <a:extLst>
                <a:ext uri="{FF2B5EF4-FFF2-40B4-BE49-F238E27FC236}">
                  <a16:creationId xmlns:a16="http://schemas.microsoft.com/office/drawing/2014/main" id="{4A224219-C2C0-B2AF-EFE1-3828372B1F35}"/>
                </a:ext>
              </a:extLst>
            </p:cNvPr>
            <p:cNvGrpSpPr/>
            <p:nvPr/>
          </p:nvGrpSpPr>
          <p:grpSpPr>
            <a:xfrm>
              <a:off x="303129" y="1866844"/>
              <a:ext cx="10770081" cy="589559"/>
              <a:chOff x="256122" y="1730173"/>
              <a:chExt cx="10770081" cy="589559"/>
            </a:xfrm>
          </p:grpSpPr>
          <p:sp>
            <p:nvSpPr>
              <p:cNvPr id="33" name="Inhaltsplatzhalter 9">
                <a:extLst>
                  <a:ext uri="{FF2B5EF4-FFF2-40B4-BE49-F238E27FC236}">
                    <a16:creationId xmlns:a16="http://schemas.microsoft.com/office/drawing/2014/main" id="{95B35323-74E5-694D-4846-CFBDF06E5088}"/>
                  </a:ext>
                </a:extLst>
              </p:cNvPr>
              <p:cNvSpPr txBox="1">
                <a:spLocks/>
              </p:cNvSpPr>
              <p:nvPr/>
            </p:nvSpPr>
            <p:spPr bwMode="gray">
              <a:xfrm>
                <a:off x="256122" y="1868556"/>
                <a:ext cx="1685004" cy="396000"/>
              </a:xfrm>
              <a:prstGeom prst="rect">
                <a:avLst/>
              </a:prstGeom>
            </p:spPr>
            <p:txBody>
              <a:bodyPr vert="horz" lIns="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Aft>
                    <a:spcPts val="0"/>
                  </a:spcAft>
                  <a:buNone/>
                </a:pPr>
                <a:r>
                  <a:rPr lang="de-DE" sz="2400" b="1" dirty="0">
                    <a:solidFill>
                      <a:schemeClr val="bg1"/>
                    </a:solidFill>
                  </a:rPr>
                  <a:t>Einsatz</a:t>
                </a:r>
              </a:p>
            </p:txBody>
          </p:sp>
          <p:sp>
            <p:nvSpPr>
              <p:cNvPr id="34" name="Ellipse 33">
                <a:extLst>
                  <a:ext uri="{FF2B5EF4-FFF2-40B4-BE49-F238E27FC236}">
                    <a16:creationId xmlns:a16="http://schemas.microsoft.com/office/drawing/2014/main" id="{824024FE-B516-648C-B057-74CF01CBE8FC}"/>
                  </a:ext>
                </a:extLst>
              </p:cNvPr>
              <p:cNvSpPr/>
              <p:nvPr/>
            </p:nvSpPr>
            <p:spPr bwMode="gray">
              <a:xfrm>
                <a:off x="3056916" y="1730173"/>
                <a:ext cx="530252" cy="589559"/>
              </a:xfrm>
              <a:prstGeom prst="ellipse">
                <a:avLst/>
              </a:prstGeom>
              <a:solidFill>
                <a:srgbClr val="A1381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pPr>
                <a:endParaRPr lang="de-DE" dirty="0">
                  <a:solidFill>
                    <a:schemeClr val="bg1"/>
                  </a:solidFill>
                </a:endParaRPr>
              </a:p>
            </p:txBody>
          </p:sp>
          <p:sp>
            <p:nvSpPr>
              <p:cNvPr id="35" name="Inhaltsplatzhalter 9">
                <a:extLst>
                  <a:ext uri="{FF2B5EF4-FFF2-40B4-BE49-F238E27FC236}">
                    <a16:creationId xmlns:a16="http://schemas.microsoft.com/office/drawing/2014/main" id="{F283CBE0-4443-6907-8AE2-C956627D67DB}"/>
                  </a:ext>
                </a:extLst>
              </p:cNvPr>
              <p:cNvSpPr txBox="1">
                <a:spLocks/>
              </p:cNvSpPr>
              <p:nvPr/>
            </p:nvSpPr>
            <p:spPr bwMode="gray">
              <a:xfrm>
                <a:off x="3503040" y="1789094"/>
                <a:ext cx="7523163" cy="468204"/>
              </a:xfrm>
              <a:prstGeom prst="rect">
                <a:avLst/>
              </a:prstGeom>
            </p:spPr>
            <p:txBody>
              <a:bodyPr vert="horz" lIns="18000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None/>
                </a:pPr>
                <a:r>
                  <a:rPr lang="de-DE" sz="1600" dirty="0"/>
                  <a:t>Einsatz in der Pfarrei als Konstante und erste Ansprechperson vor Ort weiterhin möglich </a:t>
                </a:r>
              </a:p>
              <a:p>
                <a:pPr marL="0" lvl="0" indent="0">
                  <a:spcAft>
                    <a:spcPts val="0"/>
                  </a:spcAft>
                  <a:buNone/>
                </a:pPr>
                <a:r>
                  <a:rPr lang="de-DE" sz="1600" dirty="0"/>
                  <a:t>Beschäftigungsumfang unverändert</a:t>
                </a:r>
              </a:p>
            </p:txBody>
          </p:sp>
          <p:pic>
            <p:nvPicPr>
              <p:cNvPr id="36" name="Grafik 35" descr="Karte mit Ortsmarkierung mit einfarbiger Füllung">
                <a:extLst>
                  <a:ext uri="{FF2B5EF4-FFF2-40B4-BE49-F238E27FC236}">
                    <a16:creationId xmlns:a16="http://schemas.microsoft.com/office/drawing/2014/main" id="{5738E64C-6775-CC68-7870-545E0771D68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190151" y="1876971"/>
                <a:ext cx="291309" cy="324000"/>
              </a:xfrm>
              <a:prstGeom prst="rect">
                <a:avLst/>
              </a:prstGeom>
            </p:spPr>
          </p:pic>
          <p:cxnSp>
            <p:nvCxnSpPr>
              <p:cNvPr id="37" name="Gerade Verbindung 34">
                <a:extLst>
                  <a:ext uri="{FF2B5EF4-FFF2-40B4-BE49-F238E27FC236}">
                    <a16:creationId xmlns:a16="http://schemas.microsoft.com/office/drawing/2014/main" id="{134C22E7-E4EF-F50B-E53D-8E6EF1F5F2D4}"/>
                  </a:ext>
                </a:extLst>
              </p:cNvPr>
              <p:cNvCxnSpPr>
                <a:cxnSpLocks/>
              </p:cNvCxnSpPr>
              <p:nvPr/>
            </p:nvCxnSpPr>
            <p:spPr bwMode="gray">
              <a:xfrm flipV="1">
                <a:off x="2040432" y="2083722"/>
                <a:ext cx="972665" cy="16824"/>
              </a:xfrm>
              <a:prstGeom prst="line">
                <a:avLst/>
              </a:prstGeom>
              <a:ln w="254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grpSp>
        <p:grpSp>
          <p:nvGrpSpPr>
            <p:cNvPr id="8" name="Gruppieren 7">
              <a:extLst>
                <a:ext uri="{FF2B5EF4-FFF2-40B4-BE49-F238E27FC236}">
                  <a16:creationId xmlns:a16="http://schemas.microsoft.com/office/drawing/2014/main" id="{25235557-C47B-99C9-5C21-8FC94B06ED2D}"/>
                </a:ext>
              </a:extLst>
            </p:cNvPr>
            <p:cNvGrpSpPr/>
            <p:nvPr/>
          </p:nvGrpSpPr>
          <p:grpSpPr>
            <a:xfrm>
              <a:off x="194821" y="2558064"/>
              <a:ext cx="10573491" cy="652063"/>
              <a:chOff x="60243" y="2287417"/>
              <a:chExt cx="10573491" cy="652063"/>
            </a:xfrm>
          </p:grpSpPr>
          <p:sp>
            <p:nvSpPr>
              <p:cNvPr id="28" name="Inhaltsplatzhalter 9">
                <a:extLst>
                  <a:ext uri="{FF2B5EF4-FFF2-40B4-BE49-F238E27FC236}">
                    <a16:creationId xmlns:a16="http://schemas.microsoft.com/office/drawing/2014/main" id="{D52AAE1C-2EC9-1A69-8C5D-B5EE07C9861C}"/>
                  </a:ext>
                </a:extLst>
              </p:cNvPr>
              <p:cNvSpPr txBox="1">
                <a:spLocks/>
              </p:cNvSpPr>
              <p:nvPr/>
            </p:nvSpPr>
            <p:spPr bwMode="gray">
              <a:xfrm>
                <a:off x="60243" y="2435877"/>
                <a:ext cx="2054046" cy="396000"/>
              </a:xfrm>
              <a:prstGeom prst="rect">
                <a:avLst/>
              </a:prstGeom>
            </p:spPr>
            <p:txBody>
              <a:bodyPr vert="horz" lIns="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Aft>
                    <a:spcPts val="0"/>
                  </a:spcAft>
                  <a:buNone/>
                </a:pPr>
                <a:r>
                  <a:rPr lang="de-DE" sz="2400" b="1" dirty="0">
                    <a:solidFill>
                      <a:schemeClr val="bg1"/>
                    </a:solidFill>
                  </a:rPr>
                  <a:t>Auftrag</a:t>
                </a:r>
              </a:p>
            </p:txBody>
          </p:sp>
          <p:sp>
            <p:nvSpPr>
              <p:cNvPr id="29" name="Ellipse 28">
                <a:extLst>
                  <a:ext uri="{FF2B5EF4-FFF2-40B4-BE49-F238E27FC236}">
                    <a16:creationId xmlns:a16="http://schemas.microsoft.com/office/drawing/2014/main" id="{A0B516F8-A24F-8DC4-7691-DDC5331E1B8B}"/>
                  </a:ext>
                </a:extLst>
              </p:cNvPr>
              <p:cNvSpPr/>
              <p:nvPr/>
            </p:nvSpPr>
            <p:spPr bwMode="gray">
              <a:xfrm>
                <a:off x="3351660" y="2287417"/>
                <a:ext cx="530252" cy="589559"/>
              </a:xfrm>
              <a:prstGeom prst="ellipse">
                <a:avLst/>
              </a:prstGeom>
              <a:solidFill>
                <a:srgbClr val="CC4627"/>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pPr>
                <a:endParaRPr lang="de-DE">
                  <a:solidFill>
                    <a:schemeClr val="bg1"/>
                  </a:solidFill>
                </a:endParaRPr>
              </a:p>
            </p:txBody>
          </p:sp>
          <p:sp>
            <p:nvSpPr>
              <p:cNvPr id="30" name="Inhaltsplatzhalter 9">
                <a:extLst>
                  <a:ext uri="{FF2B5EF4-FFF2-40B4-BE49-F238E27FC236}">
                    <a16:creationId xmlns:a16="http://schemas.microsoft.com/office/drawing/2014/main" id="{D45DC722-AB06-92C7-7224-EFC444285F3D}"/>
                  </a:ext>
                </a:extLst>
              </p:cNvPr>
              <p:cNvSpPr txBox="1">
                <a:spLocks/>
              </p:cNvSpPr>
              <p:nvPr/>
            </p:nvSpPr>
            <p:spPr bwMode="gray">
              <a:xfrm>
                <a:off x="3795732" y="2403285"/>
                <a:ext cx="6838002" cy="536195"/>
              </a:xfrm>
              <a:prstGeom prst="rect">
                <a:avLst/>
              </a:prstGeom>
            </p:spPr>
            <p:txBody>
              <a:bodyPr vert="horz" lIns="18000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600" dirty="0">
                    <a:effectLst/>
                    <a:latin typeface="Calibri" panose="020F0502020204030204" pitchFamily="34" charset="0"/>
                    <a:ea typeface="Calibri" panose="020F0502020204030204" pitchFamily="34" charset="0"/>
                    <a:cs typeface="Calibri" panose="020F0502020204030204" pitchFamily="34" charset="0"/>
                  </a:rPr>
                  <a:t>Unterstützung Verwaltungsleitung </a:t>
                </a:r>
                <a:br>
                  <a:rPr lang="de-DE" sz="1600" dirty="0">
                    <a:effectLst/>
                    <a:latin typeface="Calibri" panose="020F0502020204030204" pitchFamily="34" charset="0"/>
                    <a:ea typeface="Calibri" panose="020F0502020204030204" pitchFamily="34" charset="0"/>
                    <a:cs typeface="Calibri" panose="020F0502020204030204" pitchFamily="34" charset="0"/>
                  </a:rPr>
                </a:br>
                <a:endParaRPr lang="de-DE" sz="16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32" name="Grafik 31" descr="Skizze mit einfarbiger Füllung">
                <a:extLst>
                  <a:ext uri="{FF2B5EF4-FFF2-40B4-BE49-F238E27FC236}">
                    <a16:creationId xmlns:a16="http://schemas.microsoft.com/office/drawing/2014/main" id="{21E2062D-5955-7639-0CD0-7FE96060F1B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57040" y="2443022"/>
                <a:ext cx="291310" cy="324000"/>
              </a:xfrm>
              <a:prstGeom prst="rect">
                <a:avLst/>
              </a:prstGeom>
            </p:spPr>
          </p:pic>
        </p:grpSp>
        <p:grpSp>
          <p:nvGrpSpPr>
            <p:cNvPr id="9" name="Gruppieren 8">
              <a:extLst>
                <a:ext uri="{FF2B5EF4-FFF2-40B4-BE49-F238E27FC236}">
                  <a16:creationId xmlns:a16="http://schemas.microsoft.com/office/drawing/2014/main" id="{3A1E96A1-F362-AA5D-A33F-3B8DEE8D6BE0}"/>
                </a:ext>
              </a:extLst>
            </p:cNvPr>
            <p:cNvGrpSpPr/>
            <p:nvPr/>
          </p:nvGrpSpPr>
          <p:grpSpPr>
            <a:xfrm>
              <a:off x="1261139" y="4094893"/>
              <a:ext cx="8303548" cy="596986"/>
              <a:chOff x="863848" y="3375872"/>
              <a:chExt cx="8303548" cy="596986"/>
            </a:xfrm>
          </p:grpSpPr>
          <p:sp>
            <p:nvSpPr>
              <p:cNvPr id="23" name="Ellipse 22">
                <a:extLst>
                  <a:ext uri="{FF2B5EF4-FFF2-40B4-BE49-F238E27FC236}">
                    <a16:creationId xmlns:a16="http://schemas.microsoft.com/office/drawing/2014/main" id="{C2A07DFA-50A8-9B40-4CBF-8568947B374A}"/>
                  </a:ext>
                </a:extLst>
              </p:cNvPr>
              <p:cNvSpPr/>
              <p:nvPr/>
            </p:nvSpPr>
            <p:spPr bwMode="gray">
              <a:xfrm>
                <a:off x="3950642" y="3375872"/>
                <a:ext cx="530252" cy="589559"/>
              </a:xfrm>
              <a:prstGeom prst="ellipse">
                <a:avLst/>
              </a:prstGeom>
              <a:solidFill>
                <a:srgbClr val="88B5B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pPr>
                <a:endParaRPr lang="de-DE">
                  <a:solidFill>
                    <a:schemeClr val="bg1"/>
                  </a:solidFill>
                </a:endParaRPr>
              </a:p>
            </p:txBody>
          </p:sp>
          <p:sp>
            <p:nvSpPr>
              <p:cNvPr id="24" name="Inhaltsplatzhalter 9">
                <a:extLst>
                  <a:ext uri="{FF2B5EF4-FFF2-40B4-BE49-F238E27FC236}">
                    <a16:creationId xmlns:a16="http://schemas.microsoft.com/office/drawing/2014/main" id="{38551206-67DC-17C1-4501-C0DFFF4A7D2D}"/>
                  </a:ext>
                </a:extLst>
              </p:cNvPr>
              <p:cNvSpPr txBox="1">
                <a:spLocks/>
              </p:cNvSpPr>
              <p:nvPr/>
            </p:nvSpPr>
            <p:spPr bwMode="gray">
              <a:xfrm>
                <a:off x="863848" y="3502113"/>
                <a:ext cx="2054046" cy="396000"/>
              </a:xfrm>
              <a:prstGeom prst="rect">
                <a:avLst/>
              </a:prstGeom>
            </p:spPr>
            <p:txBody>
              <a:bodyPr vert="horz" lIns="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Aft>
                    <a:spcPts val="0"/>
                  </a:spcAft>
                  <a:buNone/>
                </a:pPr>
                <a:r>
                  <a:rPr lang="de-DE" sz="2400" b="1" dirty="0">
                    <a:solidFill>
                      <a:schemeClr val="bg1"/>
                    </a:solidFill>
                  </a:rPr>
                  <a:t>Finanzierung</a:t>
                </a:r>
              </a:p>
            </p:txBody>
          </p:sp>
          <p:sp>
            <p:nvSpPr>
              <p:cNvPr id="25" name="Inhaltsplatzhalter 9">
                <a:extLst>
                  <a:ext uri="{FF2B5EF4-FFF2-40B4-BE49-F238E27FC236}">
                    <a16:creationId xmlns:a16="http://schemas.microsoft.com/office/drawing/2014/main" id="{5994F759-DC0A-EF9F-6042-13DD0E730119}"/>
                  </a:ext>
                </a:extLst>
              </p:cNvPr>
              <p:cNvSpPr txBox="1">
                <a:spLocks/>
              </p:cNvSpPr>
              <p:nvPr/>
            </p:nvSpPr>
            <p:spPr bwMode="gray">
              <a:xfrm>
                <a:off x="4409082" y="3393722"/>
                <a:ext cx="4758314" cy="579136"/>
              </a:xfrm>
              <a:prstGeom prst="rect">
                <a:avLst/>
              </a:prstGeom>
            </p:spPr>
            <p:txBody>
              <a:bodyPr vert="horz" lIns="18000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600" dirty="0">
                    <a:latin typeface="Calibri" panose="020F0502020204030204" pitchFamily="34" charset="0"/>
                    <a:ea typeface="Calibri" panose="020F0502020204030204" pitchFamily="34" charset="0"/>
                    <a:cs typeface="Calibri" panose="020F0502020204030204" pitchFamily="34" charset="0"/>
                  </a:rPr>
                  <a:t>Finanzierung 80 % Bistum und 20 % Kirchengemeinde</a:t>
                </a:r>
                <a:endParaRPr lang="de-DE" sz="16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7" name="Grafik 26" descr="Münzen mit einfarbiger Füllung">
                <a:extLst>
                  <a:ext uri="{FF2B5EF4-FFF2-40B4-BE49-F238E27FC236}">
                    <a16:creationId xmlns:a16="http://schemas.microsoft.com/office/drawing/2014/main" id="{BB323175-0A21-E8FF-BFC4-EEBE3B5492A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060349" y="3540779"/>
                <a:ext cx="291310" cy="324000"/>
              </a:xfrm>
              <a:prstGeom prst="rect">
                <a:avLst/>
              </a:prstGeom>
            </p:spPr>
          </p:pic>
        </p:grpSp>
        <p:grpSp>
          <p:nvGrpSpPr>
            <p:cNvPr id="10" name="Gruppieren 9">
              <a:extLst>
                <a:ext uri="{FF2B5EF4-FFF2-40B4-BE49-F238E27FC236}">
                  <a16:creationId xmlns:a16="http://schemas.microsoft.com/office/drawing/2014/main" id="{18039363-C65F-225D-BDFC-8AE09E240B48}"/>
                </a:ext>
              </a:extLst>
            </p:cNvPr>
            <p:cNvGrpSpPr/>
            <p:nvPr/>
          </p:nvGrpSpPr>
          <p:grpSpPr>
            <a:xfrm>
              <a:off x="3912389" y="3344046"/>
              <a:ext cx="6877388" cy="629755"/>
              <a:chOff x="3690240" y="2939423"/>
              <a:chExt cx="6877388" cy="629755"/>
            </a:xfrm>
          </p:grpSpPr>
          <p:sp>
            <p:nvSpPr>
              <p:cNvPr id="18" name="Ellipse 17">
                <a:extLst>
                  <a:ext uri="{FF2B5EF4-FFF2-40B4-BE49-F238E27FC236}">
                    <a16:creationId xmlns:a16="http://schemas.microsoft.com/office/drawing/2014/main" id="{DEF10156-238E-46FA-D092-A8D0D048508F}"/>
                  </a:ext>
                </a:extLst>
              </p:cNvPr>
              <p:cNvSpPr/>
              <p:nvPr/>
            </p:nvSpPr>
            <p:spPr bwMode="gray">
              <a:xfrm>
                <a:off x="3690240" y="2939423"/>
                <a:ext cx="530252" cy="589559"/>
              </a:xfrm>
              <a:prstGeom prst="ellipse">
                <a:avLst/>
              </a:prstGeom>
              <a:solidFill>
                <a:srgbClr val="D86C5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pPr>
                <a:endParaRPr lang="de-DE">
                  <a:solidFill>
                    <a:schemeClr val="bg1"/>
                  </a:solidFill>
                </a:endParaRPr>
              </a:p>
            </p:txBody>
          </p:sp>
          <p:sp>
            <p:nvSpPr>
              <p:cNvPr id="20" name="Inhaltsplatzhalter 9">
                <a:extLst>
                  <a:ext uri="{FF2B5EF4-FFF2-40B4-BE49-F238E27FC236}">
                    <a16:creationId xmlns:a16="http://schemas.microsoft.com/office/drawing/2014/main" id="{B0D69743-1041-021B-AA8B-DBCB63602D50}"/>
                  </a:ext>
                </a:extLst>
              </p:cNvPr>
              <p:cNvSpPr txBox="1">
                <a:spLocks/>
              </p:cNvSpPr>
              <p:nvPr/>
            </p:nvSpPr>
            <p:spPr bwMode="gray">
              <a:xfrm>
                <a:off x="4146987" y="3012237"/>
                <a:ext cx="6420641" cy="556941"/>
              </a:xfrm>
              <a:prstGeom prst="rect">
                <a:avLst/>
              </a:prstGeom>
            </p:spPr>
            <p:txBody>
              <a:bodyPr vert="horz" lIns="18000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None/>
                </a:pPr>
                <a:endParaRPr lang="de-DE" sz="1600" dirty="0"/>
              </a:p>
            </p:txBody>
          </p:sp>
          <p:pic>
            <p:nvPicPr>
              <p:cNvPr id="22" name="Grafik 21" descr="Klemmbrett abgehakt mit einfarbiger Füllung">
                <a:extLst>
                  <a:ext uri="{FF2B5EF4-FFF2-40B4-BE49-F238E27FC236}">
                    <a16:creationId xmlns:a16="http://schemas.microsoft.com/office/drawing/2014/main" id="{9F46C109-F429-CD8C-74F1-5A4F9A49E9D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794341" y="3079973"/>
                <a:ext cx="291310" cy="324000"/>
              </a:xfrm>
              <a:prstGeom prst="rect">
                <a:avLst/>
              </a:prstGeom>
            </p:spPr>
          </p:pic>
        </p:grpSp>
        <p:sp>
          <p:nvSpPr>
            <p:cNvPr id="15" name="Inhaltsplatzhalter 9">
              <a:extLst>
                <a:ext uri="{FF2B5EF4-FFF2-40B4-BE49-F238E27FC236}">
                  <a16:creationId xmlns:a16="http://schemas.microsoft.com/office/drawing/2014/main" id="{416E0037-E422-3DB8-7CBD-448C77D3A760}"/>
                </a:ext>
              </a:extLst>
            </p:cNvPr>
            <p:cNvSpPr txBox="1">
              <a:spLocks/>
            </p:cNvSpPr>
            <p:nvPr/>
          </p:nvSpPr>
          <p:spPr bwMode="gray">
            <a:xfrm>
              <a:off x="4464267" y="3613069"/>
              <a:ext cx="5330748" cy="567046"/>
            </a:xfrm>
            <a:prstGeom prst="rect">
              <a:avLst/>
            </a:prstGeom>
          </p:spPr>
          <p:txBody>
            <a:bodyPr vert="horz" lIns="18000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None/>
              </a:pPr>
              <a:endParaRPr lang="de-DE" sz="16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2" name="Grafik 11" descr="Checkliste RNL">
              <a:extLst>
                <a:ext uri="{FF2B5EF4-FFF2-40B4-BE49-F238E27FC236}">
                  <a16:creationId xmlns:a16="http://schemas.microsoft.com/office/drawing/2014/main" id="{0DAE9D29-21FC-9454-3D6E-B815AA72133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2091" y="5390349"/>
              <a:ext cx="717739" cy="717740"/>
            </a:xfrm>
            <a:prstGeom prst="rect">
              <a:avLst/>
            </a:prstGeom>
          </p:spPr>
        </p:pic>
      </p:grpSp>
      <p:sp>
        <p:nvSpPr>
          <p:cNvPr id="38" name="Inhaltsplatzhalter 9">
            <a:extLst>
              <a:ext uri="{FF2B5EF4-FFF2-40B4-BE49-F238E27FC236}">
                <a16:creationId xmlns:a16="http://schemas.microsoft.com/office/drawing/2014/main" id="{FA9E5B29-713B-7022-1793-C0D1840F4950}"/>
              </a:ext>
            </a:extLst>
          </p:cNvPr>
          <p:cNvSpPr txBox="1">
            <a:spLocks/>
          </p:cNvSpPr>
          <p:nvPr/>
        </p:nvSpPr>
        <p:spPr bwMode="gray">
          <a:xfrm>
            <a:off x="1958838" y="4839202"/>
            <a:ext cx="2321100" cy="403683"/>
          </a:xfrm>
          <a:prstGeom prst="rect">
            <a:avLst/>
          </a:prstGeom>
        </p:spPr>
        <p:txBody>
          <a:bodyPr vert="horz" lIns="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Aft>
                <a:spcPts val="0"/>
              </a:spcAft>
              <a:buNone/>
            </a:pPr>
            <a:r>
              <a:rPr lang="de-DE" sz="2400" b="1" dirty="0">
                <a:solidFill>
                  <a:schemeClr val="bg1"/>
                </a:solidFill>
              </a:rPr>
              <a:t>Anstellungsträger</a:t>
            </a:r>
          </a:p>
        </p:txBody>
      </p:sp>
      <p:sp>
        <p:nvSpPr>
          <p:cNvPr id="46" name="Ellipse 45">
            <a:extLst>
              <a:ext uri="{FF2B5EF4-FFF2-40B4-BE49-F238E27FC236}">
                <a16:creationId xmlns:a16="http://schemas.microsoft.com/office/drawing/2014/main" id="{2889D491-F3E8-DD26-807B-4451321B97B5}"/>
              </a:ext>
            </a:extLst>
          </p:cNvPr>
          <p:cNvSpPr/>
          <p:nvPr/>
        </p:nvSpPr>
        <p:spPr bwMode="gray">
          <a:xfrm>
            <a:off x="4517246" y="3987259"/>
            <a:ext cx="601200" cy="600998"/>
          </a:xfrm>
          <a:prstGeom prst="ellipse">
            <a:avLst/>
          </a:prstGeom>
          <a:solidFill>
            <a:srgbClr val="609CA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pPr>
            <a:endParaRPr lang="de-DE">
              <a:solidFill>
                <a:schemeClr val="bg1"/>
              </a:solidFill>
            </a:endParaRPr>
          </a:p>
        </p:txBody>
      </p:sp>
      <p:pic>
        <p:nvPicPr>
          <p:cNvPr id="49" name="Grafik 48" descr="Prioritäten mit einfarbiger Füllung">
            <a:extLst>
              <a:ext uri="{FF2B5EF4-FFF2-40B4-BE49-F238E27FC236}">
                <a16:creationId xmlns:a16="http://schemas.microsoft.com/office/drawing/2014/main" id="{D3CE1830-5702-D55C-A9D7-A6B92877BBB3}"/>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4631273" y="4130662"/>
            <a:ext cx="364855" cy="364855"/>
          </a:xfrm>
          <a:prstGeom prst="rect">
            <a:avLst/>
          </a:prstGeom>
        </p:spPr>
      </p:pic>
      <p:sp>
        <p:nvSpPr>
          <p:cNvPr id="50" name="Inhaltsplatzhalter 9">
            <a:extLst>
              <a:ext uri="{FF2B5EF4-FFF2-40B4-BE49-F238E27FC236}">
                <a16:creationId xmlns:a16="http://schemas.microsoft.com/office/drawing/2014/main" id="{E60CF485-022B-D2D3-452F-F732C724442A}"/>
              </a:ext>
            </a:extLst>
          </p:cNvPr>
          <p:cNvSpPr txBox="1">
            <a:spLocks/>
          </p:cNvSpPr>
          <p:nvPr/>
        </p:nvSpPr>
        <p:spPr bwMode="gray">
          <a:xfrm>
            <a:off x="5475010" y="4691804"/>
            <a:ext cx="6129599" cy="731666"/>
          </a:xfrm>
          <a:prstGeom prst="rect">
            <a:avLst/>
          </a:prstGeom>
        </p:spPr>
        <p:txBody>
          <a:bodyPr vert="horz" lIns="18000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None/>
            </a:pPr>
            <a:r>
              <a:rPr lang="de-DE" sz="1600" dirty="0"/>
              <a:t>Formell der Verband auf Kreisebene in den Grenzen der Kreisdekanate</a:t>
            </a:r>
          </a:p>
          <a:p>
            <a:pPr marL="0" lvl="0" indent="0">
              <a:spcAft>
                <a:spcPts val="0"/>
              </a:spcAft>
              <a:buNone/>
            </a:pPr>
            <a:r>
              <a:rPr lang="de-DE" sz="1600" dirty="0"/>
              <a:t>Rechte und Pflichten aus dem bestehenden Arbeitsvertrag gehen auf den neuen Verband über</a:t>
            </a:r>
          </a:p>
        </p:txBody>
      </p:sp>
      <p:sp>
        <p:nvSpPr>
          <p:cNvPr id="58" name="Inhaltsplatzhalter 9">
            <a:extLst>
              <a:ext uri="{FF2B5EF4-FFF2-40B4-BE49-F238E27FC236}">
                <a16:creationId xmlns:a16="http://schemas.microsoft.com/office/drawing/2014/main" id="{088A55B5-FFA1-5CAD-4991-B4D75ACA4D3A}"/>
              </a:ext>
            </a:extLst>
          </p:cNvPr>
          <p:cNvSpPr txBox="1">
            <a:spLocks/>
          </p:cNvSpPr>
          <p:nvPr/>
        </p:nvSpPr>
        <p:spPr bwMode="gray">
          <a:xfrm>
            <a:off x="1075604" y="4107741"/>
            <a:ext cx="2967026" cy="471102"/>
          </a:xfrm>
          <a:prstGeom prst="rect">
            <a:avLst/>
          </a:prstGeom>
        </p:spPr>
        <p:txBody>
          <a:bodyPr vert="horz" lIns="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Aft>
                <a:spcPts val="0"/>
              </a:spcAft>
              <a:buNone/>
            </a:pPr>
            <a:r>
              <a:rPr lang="de-DE" sz="2400" b="1" dirty="0">
                <a:solidFill>
                  <a:schemeClr val="bg1"/>
                </a:solidFill>
              </a:rPr>
              <a:t>Dienstvorgesetze/r</a:t>
            </a:r>
          </a:p>
        </p:txBody>
      </p:sp>
      <p:sp>
        <p:nvSpPr>
          <p:cNvPr id="59" name="Inhaltsplatzhalter 9">
            <a:extLst>
              <a:ext uri="{FF2B5EF4-FFF2-40B4-BE49-F238E27FC236}">
                <a16:creationId xmlns:a16="http://schemas.microsoft.com/office/drawing/2014/main" id="{6FBC522D-A719-AF6C-A5C2-3C7E2729BCA1}"/>
              </a:ext>
            </a:extLst>
          </p:cNvPr>
          <p:cNvSpPr txBox="1">
            <a:spLocks/>
          </p:cNvSpPr>
          <p:nvPr/>
        </p:nvSpPr>
        <p:spPr bwMode="gray">
          <a:xfrm>
            <a:off x="5110155" y="4051712"/>
            <a:ext cx="5611755" cy="590373"/>
          </a:xfrm>
          <a:prstGeom prst="rect">
            <a:avLst/>
          </a:prstGeom>
        </p:spPr>
        <p:txBody>
          <a:bodyPr vert="horz" lIns="18000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None/>
            </a:pPr>
            <a:r>
              <a:rPr lang="de-DE" sz="1600" dirty="0"/>
              <a:t>Verwaltungsleitung im Pastoralen Raum</a:t>
            </a:r>
          </a:p>
        </p:txBody>
      </p:sp>
      <p:sp>
        <p:nvSpPr>
          <p:cNvPr id="43" name="Ellipse 42">
            <a:extLst>
              <a:ext uri="{FF2B5EF4-FFF2-40B4-BE49-F238E27FC236}">
                <a16:creationId xmlns:a16="http://schemas.microsoft.com/office/drawing/2014/main" id="{075571C7-86C6-7B37-255D-9D178FA5A9FC}"/>
              </a:ext>
            </a:extLst>
          </p:cNvPr>
          <p:cNvSpPr/>
          <p:nvPr/>
        </p:nvSpPr>
        <p:spPr bwMode="gray">
          <a:xfrm>
            <a:off x="4972589" y="4694615"/>
            <a:ext cx="601200" cy="600998"/>
          </a:xfrm>
          <a:prstGeom prst="ellipse">
            <a:avLst/>
          </a:prstGeom>
          <a:solidFill>
            <a:srgbClr val="457177"/>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pPr>
            <a:endParaRPr lang="de-DE">
              <a:solidFill>
                <a:schemeClr val="bg1"/>
              </a:solidFill>
            </a:endParaRPr>
          </a:p>
        </p:txBody>
      </p:sp>
      <p:cxnSp>
        <p:nvCxnSpPr>
          <p:cNvPr id="47" name="Gerade Verbindung 34">
            <a:extLst>
              <a:ext uri="{FF2B5EF4-FFF2-40B4-BE49-F238E27FC236}">
                <a16:creationId xmlns:a16="http://schemas.microsoft.com/office/drawing/2014/main" id="{9B8DA720-E4F0-B39A-F8FC-5B1BD45B3956}"/>
              </a:ext>
            </a:extLst>
          </p:cNvPr>
          <p:cNvCxnSpPr>
            <a:cxnSpLocks/>
          </p:cNvCxnSpPr>
          <p:nvPr/>
        </p:nvCxnSpPr>
        <p:spPr bwMode="gray">
          <a:xfrm>
            <a:off x="1935798" y="2069866"/>
            <a:ext cx="1131256" cy="11352"/>
          </a:xfrm>
          <a:prstGeom prst="line">
            <a:avLst/>
          </a:prstGeom>
          <a:ln w="254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8" name="Gerade Verbindung 34">
            <a:extLst>
              <a:ext uri="{FF2B5EF4-FFF2-40B4-BE49-F238E27FC236}">
                <a16:creationId xmlns:a16="http://schemas.microsoft.com/office/drawing/2014/main" id="{5F7BA49A-21E6-B6D6-85B2-15AA13003C2D}"/>
              </a:ext>
            </a:extLst>
          </p:cNvPr>
          <p:cNvCxnSpPr>
            <a:cxnSpLocks/>
          </p:cNvCxnSpPr>
          <p:nvPr/>
        </p:nvCxnSpPr>
        <p:spPr bwMode="gray">
          <a:xfrm>
            <a:off x="2354543" y="2871175"/>
            <a:ext cx="1191596" cy="12002"/>
          </a:xfrm>
          <a:prstGeom prst="line">
            <a:avLst/>
          </a:prstGeom>
          <a:ln w="254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2" name="Gerade Verbindung 34">
            <a:extLst>
              <a:ext uri="{FF2B5EF4-FFF2-40B4-BE49-F238E27FC236}">
                <a16:creationId xmlns:a16="http://schemas.microsoft.com/office/drawing/2014/main" id="{B21E8290-CA71-702D-19C0-4D4C7BAF24B1}"/>
              </a:ext>
            </a:extLst>
          </p:cNvPr>
          <p:cNvCxnSpPr>
            <a:cxnSpLocks/>
          </p:cNvCxnSpPr>
          <p:nvPr/>
        </p:nvCxnSpPr>
        <p:spPr bwMode="gray">
          <a:xfrm>
            <a:off x="3209776" y="3684410"/>
            <a:ext cx="889867" cy="0"/>
          </a:xfrm>
          <a:prstGeom prst="line">
            <a:avLst/>
          </a:prstGeom>
          <a:ln w="254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3" name="Gerade Verbindung 34">
            <a:extLst>
              <a:ext uri="{FF2B5EF4-FFF2-40B4-BE49-F238E27FC236}">
                <a16:creationId xmlns:a16="http://schemas.microsoft.com/office/drawing/2014/main" id="{422444F2-E654-04D7-7CCE-D5190EBA84D9}"/>
              </a:ext>
            </a:extLst>
          </p:cNvPr>
          <p:cNvCxnSpPr>
            <a:cxnSpLocks/>
          </p:cNvCxnSpPr>
          <p:nvPr/>
        </p:nvCxnSpPr>
        <p:spPr bwMode="gray">
          <a:xfrm flipV="1">
            <a:off x="4099643" y="4364708"/>
            <a:ext cx="360590" cy="2772"/>
          </a:xfrm>
          <a:prstGeom prst="line">
            <a:avLst/>
          </a:prstGeom>
          <a:ln w="254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4" name="Gerade Verbindung 34">
            <a:extLst>
              <a:ext uri="{FF2B5EF4-FFF2-40B4-BE49-F238E27FC236}">
                <a16:creationId xmlns:a16="http://schemas.microsoft.com/office/drawing/2014/main" id="{128C5837-DB79-9FA7-8DED-D446EAA52EFC}"/>
              </a:ext>
            </a:extLst>
          </p:cNvPr>
          <p:cNvCxnSpPr>
            <a:cxnSpLocks/>
          </p:cNvCxnSpPr>
          <p:nvPr/>
        </p:nvCxnSpPr>
        <p:spPr bwMode="gray">
          <a:xfrm>
            <a:off x="4420439" y="5068952"/>
            <a:ext cx="495956" cy="0"/>
          </a:xfrm>
          <a:prstGeom prst="line">
            <a:avLst/>
          </a:prstGeom>
          <a:ln w="254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55" name="Grafik 54" descr="Handschlag mit einfarbiger Füllung">
            <a:extLst>
              <a:ext uri="{FF2B5EF4-FFF2-40B4-BE49-F238E27FC236}">
                <a16:creationId xmlns:a16="http://schemas.microsoft.com/office/drawing/2014/main" id="{0EFB31E5-1382-3E3E-244D-1BC63BA99D20}"/>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5110155" y="4844895"/>
            <a:ext cx="364855" cy="364855"/>
          </a:xfrm>
          <a:prstGeom prst="rect">
            <a:avLst/>
          </a:prstGeom>
        </p:spPr>
      </p:pic>
      <p:sp>
        <p:nvSpPr>
          <p:cNvPr id="3" name="Inhaltsplatzhalter 9">
            <a:extLst>
              <a:ext uri="{FF2B5EF4-FFF2-40B4-BE49-F238E27FC236}">
                <a16:creationId xmlns:a16="http://schemas.microsoft.com/office/drawing/2014/main" id="{4B219690-97A9-AA0F-2B7F-613A1C360E3E}"/>
              </a:ext>
            </a:extLst>
          </p:cNvPr>
          <p:cNvSpPr txBox="1">
            <a:spLocks/>
          </p:cNvSpPr>
          <p:nvPr/>
        </p:nvSpPr>
        <p:spPr bwMode="gray">
          <a:xfrm>
            <a:off x="-133413" y="2635735"/>
            <a:ext cx="2328878" cy="403683"/>
          </a:xfrm>
          <a:prstGeom prst="rect">
            <a:avLst/>
          </a:prstGeom>
        </p:spPr>
        <p:txBody>
          <a:bodyPr vert="horz" lIns="0" tIns="0" rIns="0" bIns="0" rtlCol="0" anchor="ctr">
            <a:noAutofit/>
          </a:bodyPr>
          <a:lst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Aft>
                <a:spcPts val="0"/>
              </a:spcAft>
              <a:buNone/>
            </a:pPr>
            <a:r>
              <a:rPr lang="de-DE" sz="2400" b="1" dirty="0">
                <a:solidFill>
                  <a:schemeClr val="bg1"/>
                </a:solidFill>
              </a:rPr>
              <a:t>Aufgabe</a:t>
            </a:r>
          </a:p>
        </p:txBody>
      </p:sp>
      <p:sp>
        <p:nvSpPr>
          <p:cNvPr id="16" name="Textfeld 15">
            <a:extLst>
              <a:ext uri="{FF2B5EF4-FFF2-40B4-BE49-F238E27FC236}">
                <a16:creationId xmlns:a16="http://schemas.microsoft.com/office/drawing/2014/main" id="{8624D900-BB13-CBE3-76F2-05CC3EF953EA}"/>
              </a:ext>
            </a:extLst>
          </p:cNvPr>
          <p:cNvSpPr txBox="1"/>
          <p:nvPr/>
        </p:nvSpPr>
        <p:spPr>
          <a:xfrm>
            <a:off x="4282732" y="2377772"/>
            <a:ext cx="8839200" cy="830997"/>
          </a:xfrm>
          <a:prstGeom prst="rect">
            <a:avLst/>
          </a:prstGeom>
          <a:noFill/>
        </p:spPr>
        <p:txBody>
          <a:bodyPr wrap="square">
            <a:spAutoFit/>
          </a:bodyPr>
          <a:lstStyle/>
          <a:p>
            <a:pPr>
              <a:spcAft>
                <a:spcPts val="0"/>
              </a:spcAft>
            </a:pPr>
            <a:r>
              <a:rPr lang="de-DE" sz="1600" dirty="0">
                <a:latin typeface="Calibri" panose="020F0502020204030204" pitchFamily="34" charset="0"/>
                <a:cs typeface="Calibri" panose="020F0502020204030204" pitchFamily="34" charset="0"/>
              </a:rPr>
              <a:t>Unterstützende und vorbereitende Arbeiten für den Kirchenvorstand</a:t>
            </a:r>
          </a:p>
          <a:p>
            <a:pPr>
              <a:spcAft>
                <a:spcPts val="0"/>
              </a:spcAft>
            </a:pPr>
            <a:r>
              <a:rPr lang="de-DE" sz="1600" dirty="0">
                <a:latin typeface="Calibri" panose="020F0502020204030204" pitchFamily="34" charset="0"/>
                <a:cs typeface="Calibri" panose="020F0502020204030204" pitchFamily="34" charset="0"/>
              </a:rPr>
              <a:t>Koordination der nichtpastoralen Mitarbeitenden </a:t>
            </a:r>
            <a:br>
              <a:rPr lang="de-DE" sz="1600" dirty="0">
                <a:latin typeface="Calibri" panose="020F0502020204030204" pitchFamily="34" charset="0"/>
                <a:cs typeface="Calibri" panose="020F0502020204030204" pitchFamily="34" charset="0"/>
              </a:rPr>
            </a:br>
            <a:r>
              <a:rPr lang="de-DE" sz="1600" dirty="0">
                <a:latin typeface="Calibri" panose="020F0502020204030204" pitchFamily="34" charset="0"/>
                <a:cs typeface="Calibri" panose="020F0502020204030204" pitchFamily="34" charset="0"/>
              </a:rPr>
              <a:t>Sorge für die Umsetzung der Kirchenvorstandsbeschlüsse</a:t>
            </a:r>
          </a:p>
        </p:txBody>
      </p:sp>
    </p:spTree>
    <p:extLst>
      <p:ext uri="{BB962C8B-B14F-4D97-AF65-F5344CB8AC3E}">
        <p14:creationId xmlns:p14="http://schemas.microsoft.com/office/powerpoint/2010/main" val="3070829832"/>
      </p:ext>
    </p:extLst>
  </p:cSld>
  <p:clrMapOvr>
    <a:masterClrMapping/>
  </p:clrMapOvr>
</p:sld>
</file>

<file path=ppt/theme/theme1.xml><?xml version="1.0" encoding="utf-8"?>
<a:theme xmlns:a="http://schemas.openxmlformats.org/drawingml/2006/main" name="Design1">
  <a:themeElements>
    <a:clrScheme name="Bistum Münster">
      <a:dk1>
        <a:srgbClr val="000000"/>
      </a:dk1>
      <a:lt1>
        <a:srgbClr val="FFFFFF"/>
      </a:lt1>
      <a:dk2>
        <a:srgbClr val="E51F28"/>
      </a:dk2>
      <a:lt2>
        <a:srgbClr val="EBEBEB"/>
      </a:lt2>
      <a:accent1>
        <a:srgbClr val="93151F"/>
      </a:accent1>
      <a:accent2>
        <a:srgbClr val="A61F5E"/>
      </a:accent2>
      <a:accent3>
        <a:srgbClr val="B91817"/>
      </a:accent3>
      <a:accent4>
        <a:srgbClr val="305EA2"/>
      </a:accent4>
      <a:accent5>
        <a:srgbClr val="9D9D9D"/>
      </a:accent5>
      <a:accent6>
        <a:srgbClr val="494949"/>
      </a:accent6>
      <a:hlink>
        <a:srgbClr val="2998E3"/>
      </a:hlink>
      <a:folHlink>
        <a:srgbClr val="7F7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1" id="{26C256B7-B55D-41FD-B1F1-637BD47C3D16}" vid="{9236C1BE-E085-4ECA-A377-6F7FCB2D062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1707</Words>
  <Application>Microsoft Office PowerPoint</Application>
  <PresentationFormat>Breitbild</PresentationFormat>
  <Paragraphs>202</Paragraphs>
  <Slides>12</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Calibri</vt:lpstr>
      <vt:lpstr>Segoe UI</vt:lpstr>
      <vt:lpstr>Segoe UI Semilight</vt:lpstr>
      <vt:lpstr>Wingdings</vt:lpstr>
      <vt:lpstr>Design1</vt:lpstr>
      <vt:lpstr>Einführung der Verwaltungsleitung</vt:lpstr>
      <vt:lpstr>Ziel des Prozesses zur Entwicklung Pastoraler Strukturen</vt:lpstr>
      <vt:lpstr>Statistische daten</vt:lpstr>
      <vt:lpstr>Vom Bedarf bis zum Einsatz einer Verwaltungsleitung</vt:lpstr>
      <vt:lpstr>Verwaltungsleitung im pastoralen raum</vt:lpstr>
      <vt:lpstr>Herausforderungen für die Pfarreileitungen mit Blick auf die Verwaltung </vt:lpstr>
      <vt:lpstr>Einführung verwaltungsleitung</vt:lpstr>
      <vt:lpstr>Rahmenbedingungen  Verwaltungsleitung</vt:lpstr>
      <vt:lpstr>Rahmenbedingungen Verwaltungsreferent/in</vt:lpstr>
      <vt:lpstr>Wie geht es nun weiter?</vt:lpstr>
      <vt:lpstr>Wie können wir unterstützen=</vt:lpstr>
      <vt:lpstr>Vielen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Verwaltungsleitung</dc:title>
  <dc:creator>Wichmann, Sarah</dc:creator>
  <cp:lastModifiedBy>Nacke, Katharina</cp:lastModifiedBy>
  <cp:revision>14</cp:revision>
  <cp:lastPrinted>2023-11-28T08:10:38Z</cp:lastPrinted>
  <dcterms:created xsi:type="dcterms:W3CDTF">2023-04-11T08:36:38Z</dcterms:created>
  <dcterms:modified xsi:type="dcterms:W3CDTF">2024-12-12T09:58:19Z</dcterms:modified>
</cp:coreProperties>
</file>